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59"/>
  </p:notesMasterIdLst>
  <p:sldIdLst>
    <p:sldId id="256" r:id="rId2"/>
    <p:sldId id="257" r:id="rId3"/>
    <p:sldId id="306" r:id="rId4"/>
    <p:sldId id="305" r:id="rId5"/>
    <p:sldId id="261" r:id="rId6"/>
    <p:sldId id="320" r:id="rId7"/>
    <p:sldId id="262" r:id="rId8"/>
    <p:sldId id="307" r:id="rId9"/>
    <p:sldId id="308" r:id="rId10"/>
    <p:sldId id="309" r:id="rId11"/>
    <p:sldId id="310" r:id="rId12"/>
    <p:sldId id="311" r:id="rId13"/>
    <p:sldId id="313" r:id="rId14"/>
    <p:sldId id="314" r:id="rId15"/>
    <p:sldId id="315" r:id="rId16"/>
    <p:sldId id="316" r:id="rId17"/>
    <p:sldId id="317" r:id="rId18"/>
    <p:sldId id="319" r:id="rId19"/>
    <p:sldId id="322" r:id="rId20"/>
    <p:sldId id="323" r:id="rId21"/>
    <p:sldId id="324" r:id="rId22"/>
    <p:sldId id="325" r:id="rId23"/>
    <p:sldId id="326" r:id="rId24"/>
    <p:sldId id="327" r:id="rId25"/>
    <p:sldId id="331" r:id="rId26"/>
    <p:sldId id="332" r:id="rId27"/>
    <p:sldId id="333" r:id="rId28"/>
    <p:sldId id="334" r:id="rId29"/>
    <p:sldId id="335" r:id="rId30"/>
    <p:sldId id="336" r:id="rId31"/>
    <p:sldId id="337" r:id="rId32"/>
    <p:sldId id="338" r:id="rId33"/>
    <p:sldId id="339" r:id="rId34"/>
    <p:sldId id="340" r:id="rId35"/>
    <p:sldId id="341" r:id="rId36"/>
    <p:sldId id="342" r:id="rId37"/>
    <p:sldId id="343" r:id="rId38"/>
    <p:sldId id="344" r:id="rId39"/>
    <p:sldId id="345" r:id="rId40"/>
    <p:sldId id="346" r:id="rId41"/>
    <p:sldId id="347" r:id="rId42"/>
    <p:sldId id="348" r:id="rId43"/>
    <p:sldId id="349" r:id="rId44"/>
    <p:sldId id="351" r:id="rId45"/>
    <p:sldId id="352" r:id="rId46"/>
    <p:sldId id="356" r:id="rId47"/>
    <p:sldId id="360" r:id="rId48"/>
    <p:sldId id="353" r:id="rId49"/>
    <p:sldId id="357" r:id="rId50"/>
    <p:sldId id="361" r:id="rId51"/>
    <p:sldId id="354" r:id="rId52"/>
    <p:sldId id="358" r:id="rId53"/>
    <p:sldId id="362" r:id="rId54"/>
    <p:sldId id="355" r:id="rId55"/>
    <p:sldId id="359" r:id="rId56"/>
    <p:sldId id="363" r:id="rId57"/>
    <p:sldId id="350" r:id="rId58"/>
  </p:sldIdLst>
  <p:sldSz cx="9144000" cy="5143500" type="screen16x9"/>
  <p:notesSz cx="6858000" cy="9144000"/>
  <p:embeddedFontLst>
    <p:embeddedFont>
      <p:font typeface="Montserrat" panose="00000500000000000000" pitchFamily="2" charset="0"/>
      <p:regular r:id="rId60"/>
      <p:bold r:id="rId61"/>
      <p:italic r:id="rId62"/>
      <p:boldItalic r:id="rId63"/>
    </p:embeddedFont>
    <p:embeddedFont>
      <p:font typeface="Montserrat ExtraBold" panose="00000900000000000000" pitchFamily="2" charset="0"/>
      <p:bold r:id="rId64"/>
      <p:boldItalic r:id="rId65"/>
    </p:embeddedFont>
    <p:embeddedFont>
      <p:font typeface="Montserrat ExtraLight" panose="00000300000000000000"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C77BD5-4109-4B8E-AB2E-D5EA7216FC49}">
  <a:tblStyle styleId="{6BC77BD5-4109-4B8E-AB2E-D5EA7216FC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912" y="84"/>
      </p:cViewPr>
      <p:guideLst/>
    </p:cSldViewPr>
  </p:slideViewPr>
  <p:notesTextViewPr>
    <p:cViewPr>
      <p:scale>
        <a:sx n="1" d="1"/>
        <a:sy n="1" d="1"/>
      </p:scale>
      <p:origin x="0" y="0"/>
    </p:cViewPr>
  </p:notesTextViewPr>
  <p:sorterViewPr>
    <p:cViewPr>
      <p:scale>
        <a:sx n="100" d="100"/>
        <a:sy n="100" d="100"/>
      </p:scale>
      <p:origin x="0" y="-93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386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359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976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5161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658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0145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3578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9621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8834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5151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376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908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116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006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354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59" r:id="rId6"/>
    <p:sldLayoutId id="214748366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MTIT ASSIGNMENT 03</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2200" b="0" dirty="0">
                <a:latin typeface="Montserrat ExtraLight"/>
                <a:ea typeface="Montserrat ExtraLight"/>
                <a:cs typeface="Montserrat ExtraLight"/>
                <a:sym typeface="Montserrat ExtraLight"/>
              </a:rPr>
              <a:t>Group ID : MTIT-020</a:t>
            </a: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descr="A picture containing text&#10;&#10;Description automatically generated">
            <a:extLst>
              <a:ext uri="{FF2B5EF4-FFF2-40B4-BE49-F238E27FC236}">
                <a16:creationId xmlns:a16="http://schemas.microsoft.com/office/drawing/2014/main" id="{EE435F34-01FA-88CA-5928-481A15C92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14021"/>
            <a:ext cx="4629300" cy="10261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MICROSERVICE </a:t>
            </a:r>
            <a:br>
              <a:rPr lang="en" dirty="0"/>
            </a:br>
            <a:r>
              <a:rPr lang="en" dirty="0"/>
              <a:t>PRODUCT MANAGEMENT</a:t>
            </a:r>
            <a:br>
              <a:rPr lang="en" dirty="0"/>
            </a:br>
            <a:r>
              <a:rPr lang="en-US" sz="1600" b="0" i="0" u="none" strike="noStrike" cap="none" dirty="0">
                <a:solidFill>
                  <a:schemeClr val="bg1"/>
                </a:solidFill>
                <a:effectLst/>
                <a:latin typeface="Montserrat ExtraBold" panose="00000900000000000000" pitchFamily="2" charset="0"/>
                <a:ea typeface="Arial"/>
                <a:cs typeface="Arial"/>
                <a:sym typeface="Arial"/>
              </a:rPr>
              <a:t>IT20051020</a:t>
            </a:r>
            <a:endParaRPr dirty="0">
              <a:solidFill>
                <a:schemeClr val="bg1"/>
              </a:solidFill>
              <a:latin typeface="Montserrat ExtraBold" panose="00000900000000000000" pitchFamily="2"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descr="A picture containing text&#10;&#10;Description automatically generated">
            <a:extLst>
              <a:ext uri="{FF2B5EF4-FFF2-40B4-BE49-F238E27FC236}">
                <a16:creationId xmlns:a16="http://schemas.microsoft.com/office/drawing/2014/main" id="{57410385-6683-6768-785F-D6272766FF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81512"/>
            <a:ext cx="2080440" cy="441998"/>
          </a:xfrm>
          <a:prstGeom prst="rect">
            <a:avLst/>
          </a:prstGeom>
        </p:spPr>
      </p:pic>
      <p:sp>
        <p:nvSpPr>
          <p:cNvPr id="5" name="Google Shape;215;p44">
            <a:extLst>
              <a:ext uri="{FF2B5EF4-FFF2-40B4-BE49-F238E27FC236}">
                <a16:creationId xmlns:a16="http://schemas.microsoft.com/office/drawing/2014/main" id="{C6BE680C-D1C3-BFE5-C30B-FD45A20F91B1}"/>
              </a:ext>
            </a:extLst>
          </p:cNvPr>
          <p:cNvSpPr txBox="1">
            <a:spLocks noGrp="1"/>
          </p:cNvSpPr>
          <p:nvPr>
            <p:ph type="body" idx="1"/>
          </p:nvPr>
        </p:nvSpPr>
        <p:spPr>
          <a:xfrm>
            <a:off x="938500" y="1780578"/>
            <a:ext cx="4946400" cy="2760900"/>
          </a:xfrm>
          <a:prstGeom prst="rect">
            <a:avLst/>
          </a:prstGeom>
        </p:spPr>
        <p:txBody>
          <a:bodyPr spcFirstLastPara="1" wrap="square" lIns="91425" tIns="91425" rIns="91425" bIns="91425" anchor="t" anchorCtr="0">
            <a:noAutofit/>
          </a:bodyPr>
          <a:lstStyle/>
          <a:p>
            <a:pPr marL="285750" indent="-285750" algn="just">
              <a:lnSpc>
                <a:spcPct val="150000"/>
              </a:lnSpc>
            </a:pPr>
            <a:r>
              <a:rPr lang="en-US" dirty="0"/>
              <a:t>Product management microservice is a component which is responsible for manage product data by creating new records, Reading existing  records, Updating existing records and Deleting them.</a:t>
            </a:r>
            <a:endParaRPr dirty="0"/>
          </a:p>
        </p:txBody>
      </p:sp>
    </p:spTree>
    <p:extLst>
      <p:ext uri="{BB962C8B-B14F-4D97-AF65-F5344CB8AC3E}">
        <p14:creationId xmlns:p14="http://schemas.microsoft.com/office/powerpoint/2010/main" val="181105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14021"/>
            <a:ext cx="4629300" cy="10261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API GATEWAY ?</a:t>
            </a:r>
            <a:endParaRPr dirty="0">
              <a:solidFill>
                <a:schemeClr val="bg1"/>
              </a:solidFill>
              <a:latin typeface="Montserrat ExtraBold" panose="00000900000000000000" pitchFamily="2" charset="0"/>
            </a:endParaRPr>
          </a:p>
        </p:txBody>
      </p:sp>
      <p:sp>
        <p:nvSpPr>
          <p:cNvPr id="215" name="Google Shape;215;p44"/>
          <p:cNvSpPr txBox="1">
            <a:spLocks noGrp="1"/>
          </p:cNvSpPr>
          <p:nvPr>
            <p:ph type="body" idx="1"/>
          </p:nvPr>
        </p:nvSpPr>
        <p:spPr>
          <a:xfrm>
            <a:off x="938500" y="1191300"/>
            <a:ext cx="5930930" cy="2760900"/>
          </a:xfrm>
          <a:prstGeom prst="rect">
            <a:avLst/>
          </a:prstGeom>
        </p:spPr>
        <p:txBody>
          <a:bodyPr spcFirstLastPara="1" wrap="square" lIns="91425" tIns="91425" rIns="91425" bIns="91425" anchor="t" anchorCtr="0">
            <a:noAutofit/>
          </a:bodyPr>
          <a:lstStyle/>
          <a:p>
            <a:pPr marL="285750" indent="-285750" algn="just">
              <a:lnSpc>
                <a:spcPct val="150000"/>
              </a:lnSpc>
            </a:pPr>
            <a:r>
              <a:rPr lang="en-US" dirty="0"/>
              <a:t>An API Gateway is a layer that manages API requests between client apps and backend services.</a:t>
            </a:r>
          </a:p>
          <a:p>
            <a:pPr marL="285750" indent="-285750" algn="just">
              <a:lnSpc>
                <a:spcPct val="150000"/>
              </a:lnSpc>
            </a:pPr>
            <a:r>
              <a:rPr lang="en-US" dirty="0"/>
              <a:t>It serves as an entry point for API requests and manages a number of functions including routing, rate limitation, authentication, Logging and Monitoring and caching.</a:t>
            </a:r>
          </a:p>
          <a:p>
            <a:pPr marL="285750" indent="-285750" algn="just">
              <a:lnSpc>
                <a:spcPct val="150000"/>
              </a:lnSpc>
            </a:pPr>
            <a:r>
              <a:rPr lang="en-US" dirty="0"/>
              <a:t>Customers can access multiple backend services using a standardized interface provided by API gateways, thereby making system maintenance and scalability easier.</a:t>
            </a:r>
          </a:p>
          <a:p>
            <a:pPr marL="285750" indent="-285750" algn="just">
              <a:lnSpc>
                <a:spcPct val="150000"/>
              </a:lnSpc>
            </a:pPr>
            <a:r>
              <a:rPr lang="en-US" dirty="0"/>
              <a:t>OCELOT and Azure API Management are two examples of products used in API Gateway.</a:t>
            </a:r>
          </a:p>
          <a:p>
            <a:pPr marL="0" indent="0" algn="just">
              <a:lnSpc>
                <a:spcPct val="150000"/>
              </a:lnSpc>
              <a:buNone/>
            </a:pPr>
            <a:endParaRPr lang="en-US" dirty="0"/>
          </a:p>
          <a:p>
            <a:pPr marL="285750" indent="-285750" algn="just">
              <a:lnSpc>
                <a:spcPct val="150000"/>
              </a:lnSpc>
            </a:pPr>
            <a:endParaRPr lang="en-US" dirty="0"/>
          </a:p>
          <a:p>
            <a:pPr marL="285750" indent="-285750" algn="just">
              <a:lnSpc>
                <a:spcPct val="150000"/>
              </a:lnSpc>
            </a:pP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descr="A picture containing text&#10;&#10;Description automatically generated">
            <a:extLst>
              <a:ext uri="{FF2B5EF4-FFF2-40B4-BE49-F238E27FC236}">
                <a16:creationId xmlns:a16="http://schemas.microsoft.com/office/drawing/2014/main" id="{57410385-6683-6768-785F-D6272766FF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 y="4701502"/>
            <a:ext cx="2080440" cy="441998"/>
          </a:xfrm>
          <a:prstGeom prst="rect">
            <a:avLst/>
          </a:prstGeom>
        </p:spPr>
      </p:pic>
    </p:spTree>
    <p:extLst>
      <p:ext uri="{BB962C8B-B14F-4D97-AF65-F5344CB8AC3E}">
        <p14:creationId xmlns:p14="http://schemas.microsoft.com/office/powerpoint/2010/main" val="577202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070417"/>
            <a:ext cx="4215467" cy="1165650"/>
          </a:xfrm>
          <a:prstGeom prst="rect">
            <a:avLst/>
          </a:prstGeom>
        </p:spPr>
        <p:txBody>
          <a:bodyPr spcFirstLastPara="1" wrap="square" lIns="91425" tIns="91425" rIns="91425" bIns="91425" anchor="b" anchorCtr="0">
            <a:noAutofit/>
          </a:bodyPr>
          <a:lstStyle/>
          <a:p>
            <a:pPr lvl="0" algn="l" rtl="0">
              <a:spcBef>
                <a:spcPts val="0"/>
              </a:spcBef>
              <a:spcAft>
                <a:spcPts val="1600"/>
              </a:spcAft>
            </a:pPr>
            <a:r>
              <a:rPr lang="en-US" sz="2400" dirty="0"/>
              <a:t>USAGE OF OCELOT API GATEWAY</a:t>
            </a:r>
          </a:p>
        </p:txBody>
      </p:sp>
      <p:sp>
        <p:nvSpPr>
          <p:cNvPr id="207" name="Google Shape;207;p43"/>
          <p:cNvSpPr txBox="1">
            <a:spLocks noGrp="1"/>
          </p:cNvSpPr>
          <p:nvPr>
            <p:ph type="title" idx="2"/>
          </p:nvPr>
        </p:nvSpPr>
        <p:spPr>
          <a:xfrm>
            <a:off x="1048270" y="3104617"/>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09" name="Google Shape;209;p43"/>
          <p:cNvCxnSpPr/>
          <p:nvPr/>
        </p:nvCxnSpPr>
        <p:spPr>
          <a:xfrm>
            <a:off x="3610750" y="307041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descr="A picture containing text&#10;&#10;Description automatically generated">
            <a:extLst>
              <a:ext uri="{FF2B5EF4-FFF2-40B4-BE49-F238E27FC236}">
                <a16:creationId xmlns:a16="http://schemas.microsoft.com/office/drawing/2014/main" id="{C5D48AF4-85DB-9176-F77E-785A041F6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Tree>
    <p:extLst>
      <p:ext uri="{BB962C8B-B14F-4D97-AF65-F5344CB8AC3E}">
        <p14:creationId xmlns:p14="http://schemas.microsoft.com/office/powerpoint/2010/main" val="507092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5CE69EA-F292-8DF2-3D4D-CB88B9AF226F}"/>
              </a:ext>
            </a:extLst>
          </p:cNvPr>
          <p:cNvSpPr/>
          <p:nvPr/>
        </p:nvSpPr>
        <p:spPr>
          <a:xfrm>
            <a:off x="640080" y="662940"/>
            <a:ext cx="7863840" cy="1074420"/>
          </a:xfrm>
          <a:prstGeom prst="roundRect">
            <a:avLst>
              <a:gd name="adj" fmla="val 16667"/>
            </a:avLst>
          </a:prstGeom>
          <a:solidFill>
            <a:schemeClr val="accent2">
              <a:lumMod val="50000"/>
            </a:schemeClr>
          </a:solidFill>
          <a:ln>
            <a:noFill/>
          </a:ln>
          <a:effectLst>
            <a:outerShdw blurRad="50800" dist="38100" dir="2700000" algn="tl" rotWithShape="0">
              <a:prstClr val="black">
                <a:alpha val="40000"/>
              </a:prstClr>
            </a:outerShdw>
          </a:effectLst>
        </p:spPr>
        <p:style>
          <a:lnRef idx="1">
            <a:schemeClr val="accent4"/>
          </a:lnRef>
          <a:fillRef idx="1003">
            <a:schemeClr val="dk1"/>
          </a:fillRef>
          <a:effectRef idx="1">
            <a:schemeClr val="accent4"/>
          </a:effectRef>
          <a:fontRef idx="minor">
            <a:schemeClr val="dk1"/>
          </a:fontRef>
        </p:style>
        <p:txBody>
          <a:bodyPr rtlCol="0" anchor="ctr"/>
          <a:lstStyle/>
          <a:p>
            <a:endParaRPr lang="en-US" b="1" dirty="0">
              <a:solidFill>
                <a:schemeClr val="bg1"/>
              </a:solidFill>
              <a:latin typeface="Montserrat" panose="00000500000000000000" pitchFamily="2" charset="0"/>
            </a:endParaRPr>
          </a:p>
          <a:p>
            <a:endParaRPr lang="en-US" b="1" dirty="0">
              <a:solidFill>
                <a:schemeClr val="bg1"/>
              </a:solidFill>
              <a:latin typeface="Montserrat" panose="00000500000000000000" pitchFamily="2" charset="0"/>
            </a:endParaRPr>
          </a:p>
          <a:p>
            <a:r>
              <a:rPr lang="en-US" b="1" dirty="0">
                <a:solidFill>
                  <a:schemeClr val="bg1"/>
                </a:solidFill>
                <a:latin typeface="Montserrat" panose="00000500000000000000" pitchFamily="2" charset="0"/>
              </a:rPr>
              <a:t>Routing : </a:t>
            </a:r>
            <a:r>
              <a:rPr lang="en-US" dirty="0">
                <a:solidFill>
                  <a:schemeClr val="bg1"/>
                </a:solidFill>
                <a:latin typeface="Montserrat" panose="00000500000000000000" pitchFamily="2" charset="0"/>
              </a:rPr>
              <a:t>Ocelot allows you to define routing rules that guide incoming API requests to the appropriate microservice endpoints based on parameters such as URL or HTTP verb, resulting in a single entry point for API requests and easy routing to multiple microservices depending on the requested functionality.</a:t>
            </a:r>
          </a:p>
          <a:p>
            <a:endParaRPr lang="en-US" b="1" dirty="0">
              <a:solidFill>
                <a:schemeClr val="bg1"/>
              </a:solidFill>
              <a:latin typeface="Montserrat" panose="00000500000000000000" pitchFamily="2" charset="0"/>
            </a:endParaRPr>
          </a:p>
          <a:p>
            <a:endParaRPr lang="en-US" dirty="0">
              <a:latin typeface="Montserrat" panose="00000500000000000000" pitchFamily="2" charset="0"/>
            </a:endParaRPr>
          </a:p>
        </p:txBody>
      </p:sp>
      <p:sp>
        <p:nvSpPr>
          <p:cNvPr id="5" name="Rectangle: Rounded Corners 4">
            <a:extLst>
              <a:ext uri="{FF2B5EF4-FFF2-40B4-BE49-F238E27FC236}">
                <a16:creationId xmlns:a16="http://schemas.microsoft.com/office/drawing/2014/main" id="{69E73888-56D8-442F-2E1F-3370BFD53EF7}"/>
              </a:ext>
            </a:extLst>
          </p:cNvPr>
          <p:cNvSpPr/>
          <p:nvPr/>
        </p:nvSpPr>
        <p:spPr>
          <a:xfrm>
            <a:off x="640080" y="1901190"/>
            <a:ext cx="7863840" cy="1074420"/>
          </a:xfrm>
          <a:prstGeom prst="roundRect">
            <a:avLst>
              <a:gd name="adj" fmla="val 16667"/>
            </a:avLst>
          </a:prstGeom>
          <a:solidFill>
            <a:schemeClr val="accent2">
              <a:lumMod val="50000"/>
            </a:schemeClr>
          </a:solidFill>
          <a:ln>
            <a:noFill/>
          </a:ln>
          <a:effectLst>
            <a:outerShdw blurRad="50800" dist="38100" dir="2700000" algn="tl" rotWithShape="0">
              <a:prstClr val="black">
                <a:alpha val="40000"/>
              </a:prstClr>
            </a:outerShdw>
          </a:effectLst>
        </p:spPr>
        <p:style>
          <a:lnRef idx="1">
            <a:schemeClr val="accent4"/>
          </a:lnRef>
          <a:fillRef idx="1003">
            <a:schemeClr val="dk1"/>
          </a:fillRef>
          <a:effectRef idx="1">
            <a:schemeClr val="accent4"/>
          </a:effectRef>
          <a:fontRef idx="minor">
            <a:schemeClr val="dk1"/>
          </a:fontRef>
        </p:style>
        <p:txBody>
          <a:bodyPr rtlCol="0" anchor="ctr"/>
          <a:lstStyle/>
          <a:p>
            <a:endParaRPr lang="en-US" b="1" dirty="0">
              <a:solidFill>
                <a:schemeClr val="bg1"/>
              </a:solidFill>
              <a:latin typeface="Montserrat" panose="00000500000000000000" pitchFamily="2" charset="0"/>
            </a:endParaRPr>
          </a:p>
          <a:p>
            <a:endParaRPr lang="en-US" b="1" dirty="0">
              <a:solidFill>
                <a:schemeClr val="bg1"/>
              </a:solidFill>
              <a:latin typeface="Montserrat" panose="00000500000000000000" pitchFamily="2" charset="0"/>
            </a:endParaRPr>
          </a:p>
          <a:p>
            <a:r>
              <a:rPr lang="en-US" b="1" dirty="0">
                <a:solidFill>
                  <a:schemeClr val="bg1"/>
                </a:solidFill>
                <a:latin typeface="Montserrat" panose="00000500000000000000" pitchFamily="2" charset="0"/>
              </a:rPr>
              <a:t>Handles authentication and authorization : </a:t>
            </a:r>
            <a:r>
              <a:rPr lang="en-US" dirty="0">
                <a:solidFill>
                  <a:schemeClr val="bg1"/>
                </a:solidFill>
                <a:latin typeface="Montserrat" panose="00000500000000000000" pitchFamily="2" charset="0"/>
              </a:rPr>
              <a:t>Ocelot API Gateway can handle microservice authentication and authorization. This means you may secure your microservices behind the gateway and restrict access to only authorized users.</a:t>
            </a:r>
          </a:p>
          <a:p>
            <a:endParaRPr lang="en-US" b="1" dirty="0">
              <a:solidFill>
                <a:schemeClr val="bg1"/>
              </a:solidFill>
              <a:latin typeface="Montserrat" panose="00000500000000000000" pitchFamily="2" charset="0"/>
            </a:endParaRPr>
          </a:p>
          <a:p>
            <a:endParaRPr lang="en-US" dirty="0">
              <a:latin typeface="Montserrat" panose="00000500000000000000" pitchFamily="2" charset="0"/>
            </a:endParaRPr>
          </a:p>
        </p:txBody>
      </p:sp>
      <p:sp>
        <p:nvSpPr>
          <p:cNvPr id="6" name="Rectangle: Rounded Corners 5">
            <a:extLst>
              <a:ext uri="{FF2B5EF4-FFF2-40B4-BE49-F238E27FC236}">
                <a16:creationId xmlns:a16="http://schemas.microsoft.com/office/drawing/2014/main" id="{BA8D83C5-8378-67E1-B17B-C100D994DB6D}"/>
              </a:ext>
            </a:extLst>
          </p:cNvPr>
          <p:cNvSpPr/>
          <p:nvPr/>
        </p:nvSpPr>
        <p:spPr>
          <a:xfrm>
            <a:off x="640080" y="3139440"/>
            <a:ext cx="7863840" cy="1074420"/>
          </a:xfrm>
          <a:prstGeom prst="roundRect">
            <a:avLst>
              <a:gd name="adj" fmla="val 16667"/>
            </a:avLst>
          </a:prstGeom>
          <a:solidFill>
            <a:schemeClr val="accent2">
              <a:lumMod val="50000"/>
            </a:schemeClr>
          </a:solidFill>
          <a:ln>
            <a:noFill/>
          </a:ln>
          <a:effectLst>
            <a:outerShdw blurRad="50800" dist="38100" dir="2700000" algn="tl" rotWithShape="0">
              <a:prstClr val="black">
                <a:alpha val="40000"/>
              </a:prstClr>
            </a:outerShdw>
          </a:effectLst>
        </p:spPr>
        <p:style>
          <a:lnRef idx="1">
            <a:schemeClr val="accent4"/>
          </a:lnRef>
          <a:fillRef idx="1003">
            <a:schemeClr val="dk1"/>
          </a:fillRef>
          <a:effectRef idx="1">
            <a:schemeClr val="accent4"/>
          </a:effectRef>
          <a:fontRef idx="minor">
            <a:schemeClr val="dk1"/>
          </a:fontRef>
        </p:style>
        <p:txBody>
          <a:bodyPr rtlCol="0" anchor="ctr"/>
          <a:lstStyle/>
          <a:p>
            <a:endParaRPr lang="en-US" b="1" dirty="0">
              <a:solidFill>
                <a:schemeClr val="bg1"/>
              </a:solidFill>
              <a:latin typeface="Montserrat" panose="00000500000000000000" pitchFamily="2" charset="0"/>
            </a:endParaRPr>
          </a:p>
          <a:p>
            <a:r>
              <a:rPr lang="en-US" b="1" dirty="0">
                <a:solidFill>
                  <a:schemeClr val="bg1"/>
                </a:solidFill>
                <a:latin typeface="Montserrat" panose="00000500000000000000" pitchFamily="2" charset="0"/>
              </a:rPr>
              <a:t>Enables load balancing: </a:t>
            </a:r>
            <a:r>
              <a:rPr lang="en-US" dirty="0">
                <a:solidFill>
                  <a:schemeClr val="bg1"/>
                </a:solidFill>
                <a:latin typeface="Montserrat" panose="00000500000000000000" pitchFamily="2" charset="0"/>
              </a:rPr>
              <a:t>Load balancing for your microservices can be enabled using Ocelot API Gateway. This implies that traffic may be distributed uniformly throughout your microservices, which can help to prevent any one microservice from becoming overloaded.</a:t>
            </a:r>
            <a:endParaRPr lang="en-US" b="1" dirty="0">
              <a:solidFill>
                <a:schemeClr val="bg1"/>
              </a:solidFill>
              <a:latin typeface="Montserrat" panose="00000500000000000000" pitchFamily="2" charset="0"/>
            </a:endParaRPr>
          </a:p>
          <a:p>
            <a:endParaRPr lang="en-US" dirty="0">
              <a:latin typeface="Montserrat" panose="00000500000000000000" pitchFamily="2" charset="0"/>
            </a:endParaRPr>
          </a:p>
        </p:txBody>
      </p:sp>
      <p:pic>
        <p:nvPicPr>
          <p:cNvPr id="7" name="Picture 6" descr="A picture containing text&#10;&#10;Description automatically generated">
            <a:extLst>
              <a:ext uri="{FF2B5EF4-FFF2-40B4-BE49-F238E27FC236}">
                <a16:creationId xmlns:a16="http://schemas.microsoft.com/office/drawing/2014/main" id="{045470CA-F3BF-5B20-D2ED-6A46B4454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cxnSp>
        <p:nvCxnSpPr>
          <p:cNvPr id="8" name="Google Shape;216;p44">
            <a:extLst>
              <a:ext uri="{FF2B5EF4-FFF2-40B4-BE49-F238E27FC236}">
                <a16:creationId xmlns:a16="http://schemas.microsoft.com/office/drawing/2014/main" id="{8ED9E832-54B3-32E1-1AC6-4ECF27233908}"/>
              </a:ext>
            </a:extLst>
          </p:cNvPr>
          <p:cNvCxnSpPr>
            <a:cxnSpLocks/>
          </p:cNvCxnSpPr>
          <p:nvPr/>
        </p:nvCxnSpPr>
        <p:spPr>
          <a:xfrm>
            <a:off x="464234" y="662940"/>
            <a:ext cx="0" cy="381762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983261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5CE69EA-F292-8DF2-3D4D-CB88B9AF226F}"/>
              </a:ext>
            </a:extLst>
          </p:cNvPr>
          <p:cNvSpPr/>
          <p:nvPr/>
        </p:nvSpPr>
        <p:spPr>
          <a:xfrm>
            <a:off x="640080" y="662940"/>
            <a:ext cx="7863840" cy="1074420"/>
          </a:xfrm>
          <a:prstGeom prst="roundRect">
            <a:avLst>
              <a:gd name="adj" fmla="val 16667"/>
            </a:avLst>
          </a:prstGeom>
          <a:solidFill>
            <a:schemeClr val="accent2">
              <a:lumMod val="50000"/>
            </a:schemeClr>
          </a:solidFill>
          <a:ln>
            <a:noFill/>
          </a:ln>
          <a:effectLst>
            <a:outerShdw blurRad="50800" dist="38100" dir="2700000" algn="tl" rotWithShape="0">
              <a:prstClr val="black">
                <a:alpha val="40000"/>
              </a:prstClr>
            </a:outerShdw>
          </a:effectLst>
        </p:spPr>
        <p:style>
          <a:lnRef idx="1">
            <a:schemeClr val="accent4"/>
          </a:lnRef>
          <a:fillRef idx="1003">
            <a:schemeClr val="dk1"/>
          </a:fillRef>
          <a:effectRef idx="1">
            <a:schemeClr val="accent4"/>
          </a:effectRef>
          <a:fontRef idx="minor">
            <a:schemeClr val="dk1"/>
          </a:fontRef>
        </p:style>
        <p:txBody>
          <a:bodyPr rtlCol="0" anchor="ctr"/>
          <a:lstStyle/>
          <a:p>
            <a:endParaRPr lang="en-US" b="1" dirty="0">
              <a:solidFill>
                <a:schemeClr val="bg1"/>
              </a:solidFill>
              <a:latin typeface="Montserrat" panose="00000500000000000000" pitchFamily="2" charset="0"/>
            </a:endParaRPr>
          </a:p>
          <a:p>
            <a:endParaRPr lang="en-US" b="1" dirty="0">
              <a:solidFill>
                <a:schemeClr val="bg1"/>
              </a:solidFill>
              <a:latin typeface="Montserrat" panose="00000500000000000000" pitchFamily="2" charset="0"/>
            </a:endParaRPr>
          </a:p>
          <a:p>
            <a:r>
              <a:rPr lang="en-US" b="1" dirty="0">
                <a:solidFill>
                  <a:schemeClr val="bg1"/>
                </a:solidFill>
                <a:latin typeface="Montserrat" panose="00000500000000000000" pitchFamily="2" charset="0"/>
              </a:rPr>
              <a:t>Caching : </a:t>
            </a:r>
            <a:r>
              <a:rPr lang="en-US" dirty="0">
                <a:solidFill>
                  <a:schemeClr val="bg1"/>
                </a:solidFill>
                <a:latin typeface="Montserrat" panose="00000500000000000000" pitchFamily="2" charset="0"/>
              </a:rPr>
              <a:t>Ocelot enables the configuration of caching for API responds which improves microservice performance by caching frequently requested data and reduces the workload on backend systems, which leads to lower latency and faster response times.</a:t>
            </a:r>
          </a:p>
          <a:p>
            <a:endParaRPr lang="en-US" b="1" dirty="0">
              <a:solidFill>
                <a:schemeClr val="bg1"/>
              </a:solidFill>
              <a:latin typeface="Montserrat" panose="00000500000000000000" pitchFamily="2" charset="0"/>
            </a:endParaRPr>
          </a:p>
          <a:p>
            <a:endParaRPr lang="en-US" dirty="0">
              <a:latin typeface="Montserrat" panose="00000500000000000000" pitchFamily="2" charset="0"/>
            </a:endParaRPr>
          </a:p>
        </p:txBody>
      </p:sp>
      <p:sp>
        <p:nvSpPr>
          <p:cNvPr id="5" name="Rectangle: Rounded Corners 4">
            <a:extLst>
              <a:ext uri="{FF2B5EF4-FFF2-40B4-BE49-F238E27FC236}">
                <a16:creationId xmlns:a16="http://schemas.microsoft.com/office/drawing/2014/main" id="{69E73888-56D8-442F-2E1F-3370BFD53EF7}"/>
              </a:ext>
            </a:extLst>
          </p:cNvPr>
          <p:cNvSpPr/>
          <p:nvPr/>
        </p:nvSpPr>
        <p:spPr>
          <a:xfrm>
            <a:off x="640080" y="1901190"/>
            <a:ext cx="7863840" cy="1074420"/>
          </a:xfrm>
          <a:prstGeom prst="roundRect">
            <a:avLst>
              <a:gd name="adj" fmla="val 16667"/>
            </a:avLst>
          </a:prstGeom>
          <a:solidFill>
            <a:schemeClr val="accent2">
              <a:lumMod val="50000"/>
            </a:schemeClr>
          </a:solidFill>
          <a:ln>
            <a:noFill/>
          </a:ln>
          <a:effectLst>
            <a:outerShdw blurRad="50800" dist="38100" dir="2700000" algn="tl" rotWithShape="0">
              <a:prstClr val="black">
                <a:alpha val="40000"/>
              </a:prstClr>
            </a:outerShdw>
          </a:effectLst>
        </p:spPr>
        <p:style>
          <a:lnRef idx="1">
            <a:schemeClr val="accent4"/>
          </a:lnRef>
          <a:fillRef idx="1003">
            <a:schemeClr val="dk1"/>
          </a:fillRef>
          <a:effectRef idx="1">
            <a:schemeClr val="accent4"/>
          </a:effectRef>
          <a:fontRef idx="minor">
            <a:schemeClr val="dk1"/>
          </a:fontRef>
        </p:style>
        <p:txBody>
          <a:bodyPr rtlCol="0" anchor="ctr"/>
          <a:lstStyle/>
          <a:p>
            <a:endParaRPr lang="en-US" b="1" dirty="0">
              <a:solidFill>
                <a:schemeClr val="bg1"/>
              </a:solidFill>
              <a:latin typeface="Montserrat" panose="00000500000000000000" pitchFamily="2" charset="0"/>
            </a:endParaRPr>
          </a:p>
          <a:p>
            <a:endParaRPr lang="en-US" b="1" dirty="0">
              <a:solidFill>
                <a:schemeClr val="bg1"/>
              </a:solidFill>
              <a:latin typeface="Montserrat" panose="00000500000000000000" pitchFamily="2" charset="0"/>
            </a:endParaRPr>
          </a:p>
          <a:p>
            <a:r>
              <a:rPr lang="en-US" b="1" dirty="0">
                <a:solidFill>
                  <a:schemeClr val="bg1"/>
                </a:solidFill>
                <a:latin typeface="Montserrat" panose="00000500000000000000" pitchFamily="2" charset="0"/>
              </a:rPr>
              <a:t>Protocol Transformation : </a:t>
            </a:r>
            <a:r>
              <a:rPr lang="en-US" dirty="0">
                <a:solidFill>
                  <a:schemeClr val="bg1"/>
                </a:solidFill>
                <a:latin typeface="Montserrat" panose="00000500000000000000" pitchFamily="2" charset="0"/>
              </a:rPr>
              <a:t>Ocelot supports protocol transformation, which allows for the conversion of incoming request data between one protocol to another, enabling for the unified implementation of several API protocols, like transforming RESTful request types to GraphQL or gRPC requests.</a:t>
            </a:r>
          </a:p>
          <a:p>
            <a:endParaRPr lang="en-US" b="1" dirty="0">
              <a:solidFill>
                <a:schemeClr val="bg1"/>
              </a:solidFill>
              <a:latin typeface="Montserrat" panose="00000500000000000000" pitchFamily="2" charset="0"/>
            </a:endParaRPr>
          </a:p>
          <a:p>
            <a:endParaRPr lang="en-US" dirty="0">
              <a:latin typeface="Montserrat" panose="00000500000000000000" pitchFamily="2" charset="0"/>
            </a:endParaRPr>
          </a:p>
        </p:txBody>
      </p:sp>
      <p:sp>
        <p:nvSpPr>
          <p:cNvPr id="6" name="Rectangle: Rounded Corners 5">
            <a:extLst>
              <a:ext uri="{FF2B5EF4-FFF2-40B4-BE49-F238E27FC236}">
                <a16:creationId xmlns:a16="http://schemas.microsoft.com/office/drawing/2014/main" id="{BA8D83C5-8378-67E1-B17B-C100D994DB6D}"/>
              </a:ext>
            </a:extLst>
          </p:cNvPr>
          <p:cNvSpPr/>
          <p:nvPr/>
        </p:nvSpPr>
        <p:spPr>
          <a:xfrm>
            <a:off x="640080" y="3139440"/>
            <a:ext cx="7863840" cy="1074420"/>
          </a:xfrm>
          <a:prstGeom prst="roundRect">
            <a:avLst>
              <a:gd name="adj" fmla="val 16667"/>
            </a:avLst>
          </a:prstGeom>
          <a:solidFill>
            <a:schemeClr val="accent2">
              <a:lumMod val="50000"/>
            </a:schemeClr>
          </a:solidFill>
          <a:ln>
            <a:noFill/>
          </a:ln>
          <a:effectLst>
            <a:outerShdw blurRad="50800" dist="38100" dir="2700000" algn="tl" rotWithShape="0">
              <a:prstClr val="black">
                <a:alpha val="40000"/>
              </a:prstClr>
            </a:outerShdw>
          </a:effectLst>
        </p:spPr>
        <p:style>
          <a:lnRef idx="1">
            <a:schemeClr val="accent4"/>
          </a:lnRef>
          <a:fillRef idx="1003">
            <a:schemeClr val="dk1"/>
          </a:fillRef>
          <a:effectRef idx="1">
            <a:schemeClr val="accent4"/>
          </a:effectRef>
          <a:fontRef idx="minor">
            <a:schemeClr val="dk1"/>
          </a:fontRef>
        </p:style>
        <p:txBody>
          <a:bodyPr rtlCol="0" anchor="ctr"/>
          <a:lstStyle/>
          <a:p>
            <a:endParaRPr lang="en-US" b="1" dirty="0">
              <a:solidFill>
                <a:schemeClr val="bg1"/>
              </a:solidFill>
              <a:latin typeface="Montserrat" panose="00000500000000000000" pitchFamily="2" charset="0"/>
            </a:endParaRPr>
          </a:p>
          <a:p>
            <a:r>
              <a:rPr lang="en-US" b="1" dirty="0">
                <a:solidFill>
                  <a:schemeClr val="bg1"/>
                </a:solidFill>
                <a:latin typeface="Montserrat" panose="00000500000000000000" pitchFamily="2" charset="0"/>
              </a:rPr>
              <a:t>Monitoring and Logging : </a:t>
            </a:r>
            <a:r>
              <a:rPr lang="en-US" dirty="0">
                <a:solidFill>
                  <a:schemeClr val="bg1"/>
                </a:solidFill>
                <a:latin typeface="Montserrat" panose="00000500000000000000" pitchFamily="2" charset="0"/>
              </a:rPr>
              <a:t>Ocelot has logging and monitoring facilities that can monitor and analyze the API gateway's and underlying microservices' performance and usage, assisting in issue detection, resolution, usage pattern tracking, and performance insights.</a:t>
            </a:r>
          </a:p>
          <a:p>
            <a:endParaRPr lang="en-US" dirty="0">
              <a:solidFill>
                <a:schemeClr val="bg1"/>
              </a:solidFill>
              <a:latin typeface="Montserrat" panose="00000500000000000000" pitchFamily="2" charset="0"/>
            </a:endParaRPr>
          </a:p>
        </p:txBody>
      </p:sp>
      <p:pic>
        <p:nvPicPr>
          <p:cNvPr id="7" name="Picture 6" descr="A picture containing text&#10;&#10;Description automatically generated">
            <a:extLst>
              <a:ext uri="{FF2B5EF4-FFF2-40B4-BE49-F238E27FC236}">
                <a16:creationId xmlns:a16="http://schemas.microsoft.com/office/drawing/2014/main" id="{045470CA-F3BF-5B20-D2ED-6A46B4454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cxnSp>
        <p:nvCxnSpPr>
          <p:cNvPr id="2" name="Google Shape;216;p44">
            <a:extLst>
              <a:ext uri="{FF2B5EF4-FFF2-40B4-BE49-F238E27FC236}">
                <a16:creationId xmlns:a16="http://schemas.microsoft.com/office/drawing/2014/main" id="{162FE24F-4501-E02D-713E-50FCD17FC0AE}"/>
              </a:ext>
            </a:extLst>
          </p:cNvPr>
          <p:cNvCxnSpPr>
            <a:cxnSpLocks/>
          </p:cNvCxnSpPr>
          <p:nvPr/>
        </p:nvCxnSpPr>
        <p:spPr>
          <a:xfrm>
            <a:off x="8707902" y="662940"/>
            <a:ext cx="0" cy="381762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949686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070416"/>
            <a:ext cx="4215467" cy="1711096"/>
          </a:xfrm>
          <a:prstGeom prst="rect">
            <a:avLst/>
          </a:prstGeom>
        </p:spPr>
        <p:txBody>
          <a:bodyPr spcFirstLastPara="1" wrap="square" lIns="91425" tIns="91425" rIns="91425" bIns="91425" anchor="b" anchorCtr="0">
            <a:noAutofit/>
          </a:bodyPr>
          <a:lstStyle/>
          <a:p>
            <a:pPr lvl="0" algn="l" rtl="0">
              <a:spcBef>
                <a:spcPts val="0"/>
              </a:spcBef>
              <a:spcAft>
                <a:spcPts val="1600"/>
              </a:spcAft>
            </a:pPr>
            <a:r>
              <a:rPr lang="en-US" sz="2400" dirty="0"/>
              <a:t>AVOID HAVING MULTIPLE PORTS WITH THE GATEWAY THAT IMPLEMENTED</a:t>
            </a:r>
          </a:p>
        </p:txBody>
      </p:sp>
      <p:sp>
        <p:nvSpPr>
          <p:cNvPr id="207" name="Google Shape;207;p43"/>
          <p:cNvSpPr txBox="1">
            <a:spLocks noGrp="1"/>
          </p:cNvSpPr>
          <p:nvPr>
            <p:ph type="title" idx="2"/>
          </p:nvPr>
        </p:nvSpPr>
        <p:spPr>
          <a:xfrm>
            <a:off x="1048270" y="3104617"/>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209" name="Google Shape;209;p43"/>
          <p:cNvCxnSpPr/>
          <p:nvPr/>
        </p:nvCxnSpPr>
        <p:spPr>
          <a:xfrm>
            <a:off x="3610750" y="307041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descr="A picture containing text&#10;&#10;Description automatically generated">
            <a:extLst>
              <a:ext uri="{FF2B5EF4-FFF2-40B4-BE49-F238E27FC236}">
                <a16:creationId xmlns:a16="http://schemas.microsoft.com/office/drawing/2014/main" id="{C5D48AF4-85DB-9176-F77E-785A041F6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Tree>
    <p:extLst>
      <p:ext uri="{BB962C8B-B14F-4D97-AF65-F5344CB8AC3E}">
        <p14:creationId xmlns:p14="http://schemas.microsoft.com/office/powerpoint/2010/main" val="342753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44"/>
          <p:cNvSpPr txBox="1">
            <a:spLocks noGrp="1"/>
          </p:cNvSpPr>
          <p:nvPr>
            <p:ph type="body" idx="1"/>
          </p:nvPr>
        </p:nvSpPr>
        <p:spPr>
          <a:xfrm>
            <a:off x="1026200" y="756305"/>
            <a:ext cx="4946400" cy="2760900"/>
          </a:xfrm>
          <a:prstGeom prst="rect">
            <a:avLst/>
          </a:prstGeom>
        </p:spPr>
        <p:txBody>
          <a:bodyPr spcFirstLastPara="1" wrap="square" lIns="91425" tIns="91425" rIns="91425" bIns="91425" anchor="t" anchorCtr="0">
            <a:noAutofit/>
          </a:bodyPr>
          <a:lstStyle/>
          <a:p>
            <a:pPr marL="285750" indent="-285750" algn="just">
              <a:lnSpc>
                <a:spcPct val="150000"/>
              </a:lnSpc>
            </a:pPr>
            <a:r>
              <a:rPr lang="en-US" dirty="0"/>
              <a:t>In a microservices architecture, an API gateway such as Ocelot provides a consistent entry point for external queries.</a:t>
            </a:r>
          </a:p>
          <a:p>
            <a:pPr marL="0" indent="0" algn="just">
              <a:lnSpc>
                <a:spcPct val="150000"/>
              </a:lnSpc>
              <a:buNone/>
            </a:pPr>
            <a:endParaRPr lang="en-US" dirty="0"/>
          </a:p>
          <a:p>
            <a:pPr marL="285750" indent="-285750" algn="just">
              <a:lnSpc>
                <a:spcPct val="150000"/>
              </a:lnSpc>
            </a:pPr>
            <a:r>
              <a:rPr lang="en-US" dirty="0"/>
              <a:t>You may create routing rules for incoming requests in Ocelot, making it easier to govern external access to your microservices.</a:t>
            </a:r>
          </a:p>
          <a:p>
            <a:pPr marL="0" indent="0" algn="just">
              <a:lnSpc>
                <a:spcPct val="150000"/>
              </a:lnSpc>
              <a:buNone/>
            </a:pPr>
            <a:endParaRPr lang="en-US" dirty="0"/>
          </a:p>
          <a:p>
            <a:pPr marL="285750" indent="-285750" algn="just">
              <a:lnSpc>
                <a:spcPct val="150000"/>
              </a:lnSpc>
            </a:pPr>
            <a:r>
              <a:rPr lang="en-US" dirty="0"/>
              <a:t>You may simplify your microservices architecture and focus on delivering value to your clients by using an API gateway like Ocelot.</a:t>
            </a:r>
            <a:endParaRPr dirty="0"/>
          </a:p>
        </p:txBody>
      </p:sp>
      <p:pic>
        <p:nvPicPr>
          <p:cNvPr id="2" name="Picture 1" descr="A picture containing text&#10;&#10;Description automatically generated">
            <a:extLst>
              <a:ext uri="{FF2B5EF4-FFF2-40B4-BE49-F238E27FC236}">
                <a16:creationId xmlns:a16="http://schemas.microsoft.com/office/drawing/2014/main" id="{7EDB259F-C635-3B59-2FFD-2CFF681BF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cxnSp>
        <p:nvCxnSpPr>
          <p:cNvPr id="8" name="Google Shape;216;p44">
            <a:extLst>
              <a:ext uri="{FF2B5EF4-FFF2-40B4-BE49-F238E27FC236}">
                <a16:creationId xmlns:a16="http://schemas.microsoft.com/office/drawing/2014/main" id="{4E985705-2731-4293-466A-4D67A6C57635}"/>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730322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054734"/>
            <a:ext cx="4215467" cy="1311526"/>
          </a:xfrm>
          <a:prstGeom prst="rect">
            <a:avLst/>
          </a:prstGeom>
        </p:spPr>
        <p:txBody>
          <a:bodyPr spcFirstLastPara="1" wrap="square" lIns="91425" tIns="91425" rIns="91425" bIns="91425" anchor="b" anchorCtr="0">
            <a:noAutofit/>
          </a:bodyPr>
          <a:lstStyle/>
          <a:p>
            <a:pPr lvl="0" algn="l" rtl="0">
              <a:spcBef>
                <a:spcPts val="0"/>
              </a:spcBef>
              <a:spcAft>
                <a:spcPts val="1600"/>
              </a:spcAft>
            </a:pPr>
            <a:r>
              <a:rPr lang="en-US" sz="2400" dirty="0"/>
              <a:t>SCREEN CAPTURES OF INDIVIDUAL COMPONENTS</a:t>
            </a:r>
          </a:p>
        </p:txBody>
      </p:sp>
      <p:sp>
        <p:nvSpPr>
          <p:cNvPr id="207" name="Google Shape;207;p43"/>
          <p:cNvSpPr txBox="1">
            <a:spLocks noGrp="1"/>
          </p:cNvSpPr>
          <p:nvPr>
            <p:ph type="title" idx="2"/>
          </p:nvPr>
        </p:nvSpPr>
        <p:spPr>
          <a:xfrm>
            <a:off x="1048270" y="3104617"/>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209" name="Google Shape;209;p43"/>
          <p:cNvCxnSpPr/>
          <p:nvPr/>
        </p:nvCxnSpPr>
        <p:spPr>
          <a:xfrm>
            <a:off x="3610750" y="307041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descr="A picture containing text&#10;&#10;Description automatically generated">
            <a:extLst>
              <a:ext uri="{FF2B5EF4-FFF2-40B4-BE49-F238E27FC236}">
                <a16:creationId xmlns:a16="http://schemas.microsoft.com/office/drawing/2014/main" id="{C5D48AF4-85DB-9176-F77E-785A041F6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Tree>
    <p:extLst>
      <p:ext uri="{BB962C8B-B14F-4D97-AF65-F5344CB8AC3E}">
        <p14:creationId xmlns:p14="http://schemas.microsoft.com/office/powerpoint/2010/main" val="3810810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B82B-09D9-756F-9478-8786E831AF10}"/>
              </a:ext>
            </a:extLst>
          </p:cNvPr>
          <p:cNvSpPr>
            <a:spLocks noGrp="1"/>
          </p:cNvSpPr>
          <p:nvPr>
            <p:ph type="title"/>
          </p:nvPr>
        </p:nvSpPr>
        <p:spPr>
          <a:xfrm>
            <a:off x="886265" y="2101050"/>
            <a:ext cx="5735700" cy="941400"/>
          </a:xfrm>
        </p:spPr>
        <p:txBody>
          <a:bodyPr/>
          <a:lstStyle/>
          <a:p>
            <a:r>
              <a:rPr lang="en-US" sz="3200" dirty="0"/>
              <a:t>FOLDER STRUCTURE</a:t>
            </a:r>
          </a:p>
        </p:txBody>
      </p:sp>
      <p:pic>
        <p:nvPicPr>
          <p:cNvPr id="4" name="Picture 3" descr="A picture containing text&#10;&#10;Description automatically generated">
            <a:extLst>
              <a:ext uri="{FF2B5EF4-FFF2-40B4-BE49-F238E27FC236}">
                <a16:creationId xmlns:a16="http://schemas.microsoft.com/office/drawing/2014/main" id="{6CF47F11-D02B-E6F3-65F8-3E019F372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cxnSp>
        <p:nvCxnSpPr>
          <p:cNvPr id="5" name="Google Shape;216;p44">
            <a:extLst>
              <a:ext uri="{FF2B5EF4-FFF2-40B4-BE49-F238E27FC236}">
                <a16:creationId xmlns:a16="http://schemas.microsoft.com/office/drawing/2014/main" id="{786823EB-EC85-752E-3392-3D524D8DEEED}"/>
              </a:ext>
            </a:extLst>
          </p:cNvPr>
          <p:cNvCxnSpPr>
            <a:cxnSpLocks/>
          </p:cNvCxnSpPr>
          <p:nvPr/>
        </p:nvCxnSpPr>
        <p:spPr>
          <a:xfrm flipH="1">
            <a:off x="886265" y="2101050"/>
            <a:ext cx="461420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495662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4;p44">
            <a:extLst>
              <a:ext uri="{FF2B5EF4-FFF2-40B4-BE49-F238E27FC236}">
                <a16:creationId xmlns:a16="http://schemas.microsoft.com/office/drawing/2014/main" id="{8AED6345-4F11-8847-92CA-82A9A22363B8}"/>
              </a:ext>
            </a:extLst>
          </p:cNvPr>
          <p:cNvSpPr txBox="1">
            <a:spLocks noGrp="1"/>
          </p:cNvSpPr>
          <p:nvPr>
            <p:ph type="title"/>
          </p:nvPr>
        </p:nvSpPr>
        <p:spPr>
          <a:xfrm>
            <a:off x="938213" y="444500"/>
            <a:ext cx="4702175" cy="9413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MANAGEMENT</a:t>
            </a:r>
            <a:br>
              <a:rPr lang="en" dirty="0"/>
            </a:br>
            <a:r>
              <a:rPr lang="en-US" sz="1600" b="0" i="0" u="none" strike="noStrike" cap="none" dirty="0">
                <a:solidFill>
                  <a:schemeClr val="bg1"/>
                </a:solidFill>
                <a:effectLst/>
                <a:latin typeface="Montserrat ExtraBold" panose="00000900000000000000" pitchFamily="2" charset="0"/>
                <a:ea typeface="Arial"/>
                <a:cs typeface="Arial"/>
                <a:sym typeface="Arial"/>
              </a:rPr>
              <a:t>IT20029968</a:t>
            </a:r>
            <a:endParaRPr dirty="0">
              <a:solidFill>
                <a:schemeClr val="bg1"/>
              </a:solidFill>
              <a:latin typeface="Montserrat ExtraBold" panose="00000900000000000000" pitchFamily="2" charset="0"/>
            </a:endParaRPr>
          </a:p>
        </p:txBody>
      </p:sp>
      <p:cxnSp>
        <p:nvCxnSpPr>
          <p:cNvPr id="4" name="Google Shape;216;p44">
            <a:extLst>
              <a:ext uri="{FF2B5EF4-FFF2-40B4-BE49-F238E27FC236}">
                <a16:creationId xmlns:a16="http://schemas.microsoft.com/office/drawing/2014/main" id="{7EF9EC05-1E29-7C9E-9DA0-4425D8DB309F}"/>
              </a:ext>
            </a:extLst>
          </p:cNvPr>
          <p:cNvCxnSpPr/>
          <p:nvPr/>
        </p:nvCxnSpPr>
        <p:spPr>
          <a:xfrm>
            <a:off x="1026200" y="4450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EF1ED9AE-FC14-9180-AACE-90689ECF79C7}"/>
              </a:ext>
            </a:extLst>
          </p:cNvPr>
          <p:cNvPicPr>
            <a:picLocks noChangeAspect="1"/>
          </p:cNvPicPr>
          <p:nvPr/>
        </p:nvPicPr>
        <p:blipFill rotWithShape="1">
          <a:blip r:embed="rId2"/>
          <a:srcRect l="74605" t="3977" b="19064"/>
          <a:stretch/>
        </p:blipFill>
        <p:spPr>
          <a:xfrm>
            <a:off x="3410952" y="1044121"/>
            <a:ext cx="2322095" cy="395839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Tree>
    <p:extLst>
      <p:ext uri="{BB962C8B-B14F-4D97-AF65-F5344CB8AC3E}">
        <p14:creationId xmlns:p14="http://schemas.microsoft.com/office/powerpoint/2010/main" val="85582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1073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1600"/>
              </a:spcAft>
              <a:buFont typeface="Arial" panose="020B0604020202020204" pitchFamily="34" charset="0"/>
              <a:buChar char="•"/>
            </a:pPr>
            <a:r>
              <a:rPr lang="en-US" sz="1400" dirty="0"/>
              <a:t>INTRODUCTION</a:t>
            </a:r>
          </a:p>
          <a:p>
            <a:pPr marL="171450" lvl="0" indent="-171450" algn="l" rtl="0">
              <a:spcBef>
                <a:spcPts val="0"/>
              </a:spcBef>
              <a:spcAft>
                <a:spcPts val="1600"/>
              </a:spcAft>
              <a:buFont typeface="Arial" panose="020B0604020202020204" pitchFamily="34" charset="0"/>
              <a:buChar char="•"/>
            </a:pPr>
            <a:r>
              <a:rPr lang="en-US" sz="1400" dirty="0"/>
              <a:t>INDIVIDUAL CONTRIBUTION</a:t>
            </a:r>
          </a:p>
          <a:p>
            <a:pPr marL="171450" lvl="0" indent="-171450" algn="l" rtl="0">
              <a:spcBef>
                <a:spcPts val="0"/>
              </a:spcBef>
              <a:spcAft>
                <a:spcPts val="1600"/>
              </a:spcAft>
              <a:buFont typeface="Arial" panose="020B0604020202020204" pitchFamily="34" charset="0"/>
              <a:buChar char="•"/>
            </a:pPr>
            <a:r>
              <a:rPr lang="en-US" sz="1400" dirty="0"/>
              <a:t>DEFINITION AND ELABORATION ON THE   MICROSERVICES </a:t>
            </a:r>
          </a:p>
          <a:p>
            <a:pPr marL="171450" lvl="0" indent="-171450" algn="l" rtl="0">
              <a:spcBef>
                <a:spcPts val="0"/>
              </a:spcBef>
              <a:spcAft>
                <a:spcPts val="1600"/>
              </a:spcAft>
              <a:buFont typeface="Arial" panose="020B0604020202020204" pitchFamily="34" charset="0"/>
              <a:buChar char="•"/>
            </a:pPr>
            <a:r>
              <a:rPr lang="en-US" sz="1400" dirty="0"/>
              <a:t>USAGE OF OCELOT API GATEWAY</a:t>
            </a:r>
          </a:p>
          <a:p>
            <a:pPr marL="171450" lvl="0" indent="-171450" algn="l" rtl="0">
              <a:spcBef>
                <a:spcPts val="0"/>
              </a:spcBef>
              <a:spcAft>
                <a:spcPts val="1600"/>
              </a:spcAft>
              <a:buFont typeface="Arial" panose="020B0604020202020204" pitchFamily="34" charset="0"/>
              <a:buChar char="•"/>
            </a:pPr>
            <a:r>
              <a:rPr lang="en-US" sz="1400" dirty="0"/>
              <a:t>HOW WE CAN AVOID HAVING MULTIPLE PORTS WITH THE GATEWAY WE IMPLEMENTED</a:t>
            </a:r>
          </a:p>
          <a:p>
            <a:pPr marL="171450" lvl="0" indent="-171450" algn="l" rtl="0">
              <a:spcBef>
                <a:spcPts val="0"/>
              </a:spcBef>
              <a:spcAft>
                <a:spcPts val="1600"/>
              </a:spcAft>
              <a:buFont typeface="Arial" panose="020B0604020202020204" pitchFamily="34" charset="0"/>
              <a:buChar char="•"/>
            </a:pPr>
            <a:r>
              <a:rPr lang="en-US" sz="1400" dirty="0"/>
              <a:t>SCREEN CAPTURES OF NATIVE SWAGGER URL OUTCOMES AND THE SAME WHEN WE ACCESS THEM USING THE API GATEWAY</a:t>
            </a:r>
          </a:p>
          <a:p>
            <a:pPr marL="0" lvl="0" indent="0" algn="l" rtl="0">
              <a:spcBef>
                <a:spcPts val="0"/>
              </a:spcBef>
              <a:spcAft>
                <a:spcPts val="1600"/>
              </a:spcAft>
              <a:buNone/>
            </a:pPr>
            <a:endParaRPr lang="en-US" sz="1200" dirty="0"/>
          </a:p>
          <a:p>
            <a:pPr marL="0" lvl="0" indent="0" algn="l" rtl="0">
              <a:spcBef>
                <a:spcPts val="0"/>
              </a:spcBef>
              <a:spcAft>
                <a:spcPts val="1600"/>
              </a:spcAft>
              <a:buNone/>
            </a:pPr>
            <a:endParaRPr sz="1200" dirty="0"/>
          </a:p>
        </p:txBody>
      </p:sp>
      <p:cxnSp>
        <p:nvCxnSpPr>
          <p:cNvPr id="172" name="Google Shape;172;p39"/>
          <p:cNvCxnSpPr/>
          <p:nvPr/>
        </p:nvCxnSpPr>
        <p:spPr>
          <a:xfrm>
            <a:off x="1026200" y="37973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descr="A picture containing text&#10;&#10;Description automatically generated">
            <a:extLst>
              <a:ext uri="{FF2B5EF4-FFF2-40B4-BE49-F238E27FC236}">
                <a16:creationId xmlns:a16="http://schemas.microsoft.com/office/drawing/2014/main" id="{9A2D4B88-20DC-1292-CFFB-5304AE81C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 y="4701502"/>
            <a:ext cx="2080440" cy="4419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4;p44">
            <a:extLst>
              <a:ext uri="{FF2B5EF4-FFF2-40B4-BE49-F238E27FC236}">
                <a16:creationId xmlns:a16="http://schemas.microsoft.com/office/drawing/2014/main" id="{8AED6345-4F11-8847-92CA-82A9A22363B8}"/>
              </a:ext>
            </a:extLst>
          </p:cNvPr>
          <p:cNvSpPr txBox="1">
            <a:spLocks noGrp="1"/>
          </p:cNvSpPr>
          <p:nvPr>
            <p:ph type="title"/>
          </p:nvPr>
        </p:nvSpPr>
        <p:spPr>
          <a:xfrm>
            <a:off x="938213" y="444500"/>
            <a:ext cx="4702175" cy="9413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INVENTORY MANAGEMENT</a:t>
            </a:r>
            <a:br>
              <a:rPr lang="en" dirty="0"/>
            </a:br>
            <a:r>
              <a:rPr lang="en-US" sz="1600" b="0" i="0" u="none" strike="noStrike" cap="none" dirty="0">
                <a:solidFill>
                  <a:schemeClr val="bg1"/>
                </a:solidFill>
                <a:effectLst/>
                <a:latin typeface="Montserrat ExtraBold" panose="00000900000000000000" pitchFamily="2" charset="0"/>
                <a:ea typeface="Arial"/>
                <a:cs typeface="Arial"/>
                <a:sym typeface="Arial"/>
              </a:rPr>
              <a:t>IT19192024</a:t>
            </a:r>
            <a:endParaRPr dirty="0">
              <a:solidFill>
                <a:schemeClr val="bg1"/>
              </a:solidFill>
              <a:latin typeface="Montserrat ExtraBold" panose="00000900000000000000" pitchFamily="2" charset="0"/>
            </a:endParaRPr>
          </a:p>
        </p:txBody>
      </p:sp>
      <p:cxnSp>
        <p:nvCxnSpPr>
          <p:cNvPr id="4" name="Google Shape;216;p44">
            <a:extLst>
              <a:ext uri="{FF2B5EF4-FFF2-40B4-BE49-F238E27FC236}">
                <a16:creationId xmlns:a16="http://schemas.microsoft.com/office/drawing/2014/main" id="{7EF9EC05-1E29-7C9E-9DA0-4425D8DB309F}"/>
              </a:ext>
            </a:extLst>
          </p:cNvPr>
          <p:cNvCxnSpPr/>
          <p:nvPr/>
        </p:nvCxnSpPr>
        <p:spPr>
          <a:xfrm>
            <a:off x="1026200" y="4450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pic>
        <p:nvPicPr>
          <p:cNvPr id="7" name="Picture 6">
            <a:extLst>
              <a:ext uri="{FF2B5EF4-FFF2-40B4-BE49-F238E27FC236}">
                <a16:creationId xmlns:a16="http://schemas.microsoft.com/office/drawing/2014/main" id="{793EBA02-12D2-C05C-C2B6-845CB830CA7E}"/>
              </a:ext>
            </a:extLst>
          </p:cNvPr>
          <p:cNvPicPr>
            <a:picLocks noChangeAspect="1"/>
          </p:cNvPicPr>
          <p:nvPr/>
        </p:nvPicPr>
        <p:blipFill rotWithShape="1">
          <a:blip r:embed="rId4"/>
          <a:srcRect l="75263" t="8642" b="12281"/>
          <a:stretch/>
        </p:blipFill>
        <p:spPr>
          <a:xfrm>
            <a:off x="3633536" y="935177"/>
            <a:ext cx="2261937" cy="4067334"/>
          </a:xfrm>
          <a:prstGeom prst="rect">
            <a:avLst/>
          </a:prstGeom>
        </p:spPr>
      </p:pic>
    </p:spTree>
    <p:extLst>
      <p:ext uri="{BB962C8B-B14F-4D97-AF65-F5344CB8AC3E}">
        <p14:creationId xmlns:p14="http://schemas.microsoft.com/office/powerpoint/2010/main" val="160472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oogle Shape;216;p44">
            <a:extLst>
              <a:ext uri="{FF2B5EF4-FFF2-40B4-BE49-F238E27FC236}">
                <a16:creationId xmlns:a16="http://schemas.microsoft.com/office/drawing/2014/main" id="{7EF9EC05-1E29-7C9E-9DA0-4425D8DB309F}"/>
              </a:ext>
            </a:extLst>
          </p:cNvPr>
          <p:cNvCxnSpPr/>
          <p:nvPr/>
        </p:nvCxnSpPr>
        <p:spPr>
          <a:xfrm>
            <a:off x="1026200" y="4450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98475"/>
            <a:ext cx="2080440" cy="441998"/>
          </a:xfrm>
          <a:prstGeom prst="rect">
            <a:avLst/>
          </a:prstGeom>
        </p:spPr>
      </p:pic>
      <p:sp>
        <p:nvSpPr>
          <p:cNvPr id="10" name="Google Shape;214;p44">
            <a:extLst>
              <a:ext uri="{FF2B5EF4-FFF2-40B4-BE49-F238E27FC236}">
                <a16:creationId xmlns:a16="http://schemas.microsoft.com/office/drawing/2014/main" id="{B216223C-2FBD-E353-E812-6439DC0E5E2D}"/>
              </a:ext>
            </a:extLst>
          </p:cNvPr>
          <p:cNvSpPr txBox="1">
            <a:spLocks noGrp="1"/>
          </p:cNvSpPr>
          <p:nvPr>
            <p:ph type="title"/>
          </p:nvPr>
        </p:nvSpPr>
        <p:spPr>
          <a:xfrm>
            <a:off x="938500" y="414022"/>
            <a:ext cx="4629300" cy="10261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ORDER MANAGEMENT</a:t>
            </a:r>
            <a:br>
              <a:rPr lang="en" dirty="0"/>
            </a:br>
            <a:r>
              <a:rPr lang="en-US" sz="1600" b="0" i="0" u="none" strike="noStrike" cap="none" dirty="0">
                <a:solidFill>
                  <a:schemeClr val="bg1"/>
                </a:solidFill>
                <a:effectLst/>
                <a:latin typeface="Montserrat ExtraBold" panose="00000900000000000000" pitchFamily="2" charset="0"/>
                <a:ea typeface="Arial"/>
                <a:cs typeface="Arial"/>
                <a:sym typeface="Arial"/>
              </a:rPr>
              <a:t>IT20147846</a:t>
            </a:r>
            <a:endParaRPr dirty="0">
              <a:solidFill>
                <a:schemeClr val="bg1"/>
              </a:solidFill>
              <a:latin typeface="Montserrat ExtraBold" panose="00000900000000000000" pitchFamily="2" charset="0"/>
            </a:endParaRPr>
          </a:p>
        </p:txBody>
      </p:sp>
      <p:pic>
        <p:nvPicPr>
          <p:cNvPr id="12" name="Picture 11">
            <a:extLst>
              <a:ext uri="{FF2B5EF4-FFF2-40B4-BE49-F238E27FC236}">
                <a16:creationId xmlns:a16="http://schemas.microsoft.com/office/drawing/2014/main" id="{98ABE90D-2469-9116-CFC8-9F000C3E7DAB}"/>
              </a:ext>
            </a:extLst>
          </p:cNvPr>
          <p:cNvPicPr>
            <a:picLocks noChangeAspect="1"/>
          </p:cNvPicPr>
          <p:nvPr/>
        </p:nvPicPr>
        <p:blipFill rotWithShape="1">
          <a:blip r:embed="rId4"/>
          <a:srcRect l="74737" t="6082" b="18128"/>
          <a:stretch/>
        </p:blipFill>
        <p:spPr>
          <a:xfrm>
            <a:off x="3609473" y="927099"/>
            <a:ext cx="2310063" cy="3898232"/>
          </a:xfrm>
          <a:prstGeom prst="rect">
            <a:avLst/>
          </a:prstGeom>
        </p:spPr>
      </p:pic>
    </p:spTree>
    <p:extLst>
      <p:ext uri="{BB962C8B-B14F-4D97-AF65-F5344CB8AC3E}">
        <p14:creationId xmlns:p14="http://schemas.microsoft.com/office/powerpoint/2010/main" val="3896589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oogle Shape;216;p44">
            <a:extLst>
              <a:ext uri="{FF2B5EF4-FFF2-40B4-BE49-F238E27FC236}">
                <a16:creationId xmlns:a16="http://schemas.microsoft.com/office/drawing/2014/main" id="{7EF9EC05-1E29-7C9E-9DA0-4425D8DB309F}"/>
              </a:ext>
            </a:extLst>
          </p:cNvPr>
          <p:cNvCxnSpPr/>
          <p:nvPr/>
        </p:nvCxnSpPr>
        <p:spPr>
          <a:xfrm>
            <a:off x="1026200" y="4450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
        <p:nvSpPr>
          <p:cNvPr id="5" name="Google Shape;214;p44">
            <a:extLst>
              <a:ext uri="{FF2B5EF4-FFF2-40B4-BE49-F238E27FC236}">
                <a16:creationId xmlns:a16="http://schemas.microsoft.com/office/drawing/2014/main" id="{B076B4D0-11F8-2A38-6D96-33FD26EEBB6D}"/>
              </a:ext>
            </a:extLst>
          </p:cNvPr>
          <p:cNvSpPr txBox="1">
            <a:spLocks noGrp="1"/>
          </p:cNvSpPr>
          <p:nvPr>
            <p:ph type="title"/>
          </p:nvPr>
        </p:nvSpPr>
        <p:spPr>
          <a:xfrm>
            <a:off x="938500" y="414021"/>
            <a:ext cx="4629300" cy="10261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PRODUCT MANAGEMENT</a:t>
            </a:r>
            <a:br>
              <a:rPr lang="en" dirty="0"/>
            </a:br>
            <a:r>
              <a:rPr lang="en-US" sz="1600" b="0" i="0" u="none" strike="noStrike" cap="none" dirty="0">
                <a:solidFill>
                  <a:schemeClr val="bg1"/>
                </a:solidFill>
                <a:effectLst/>
                <a:latin typeface="Montserrat ExtraBold" panose="00000900000000000000" pitchFamily="2" charset="0"/>
                <a:ea typeface="Arial"/>
                <a:cs typeface="Arial"/>
                <a:sym typeface="Arial"/>
              </a:rPr>
              <a:t>IT20051020</a:t>
            </a:r>
            <a:endParaRPr dirty="0">
              <a:solidFill>
                <a:schemeClr val="bg1"/>
              </a:solidFill>
              <a:latin typeface="Montserrat ExtraBold" panose="00000900000000000000" pitchFamily="2" charset="0"/>
            </a:endParaRPr>
          </a:p>
        </p:txBody>
      </p:sp>
      <p:pic>
        <p:nvPicPr>
          <p:cNvPr id="8" name="Picture 7">
            <a:extLst>
              <a:ext uri="{FF2B5EF4-FFF2-40B4-BE49-F238E27FC236}">
                <a16:creationId xmlns:a16="http://schemas.microsoft.com/office/drawing/2014/main" id="{7AEA9CC1-5498-2E0A-7517-78316F58F7A8}"/>
              </a:ext>
            </a:extLst>
          </p:cNvPr>
          <p:cNvPicPr>
            <a:picLocks noChangeAspect="1"/>
          </p:cNvPicPr>
          <p:nvPr/>
        </p:nvPicPr>
        <p:blipFill rotWithShape="1">
          <a:blip r:embed="rId4"/>
          <a:srcRect l="73947" t="8050" b="15087"/>
          <a:stretch/>
        </p:blipFill>
        <p:spPr>
          <a:xfrm>
            <a:off x="3789200" y="927098"/>
            <a:ext cx="2382253" cy="3953442"/>
          </a:xfrm>
          <a:prstGeom prst="rect">
            <a:avLst/>
          </a:prstGeom>
        </p:spPr>
      </p:pic>
    </p:spTree>
    <p:extLst>
      <p:ext uri="{BB962C8B-B14F-4D97-AF65-F5344CB8AC3E}">
        <p14:creationId xmlns:p14="http://schemas.microsoft.com/office/powerpoint/2010/main" val="3919829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B82B-09D9-756F-9478-8786E831AF10}"/>
              </a:ext>
            </a:extLst>
          </p:cNvPr>
          <p:cNvSpPr>
            <a:spLocks noGrp="1"/>
          </p:cNvSpPr>
          <p:nvPr>
            <p:ph type="title"/>
          </p:nvPr>
        </p:nvSpPr>
        <p:spPr>
          <a:xfrm>
            <a:off x="1007080" y="2101050"/>
            <a:ext cx="5735700" cy="941400"/>
          </a:xfrm>
        </p:spPr>
        <p:txBody>
          <a:bodyPr/>
          <a:lstStyle/>
          <a:p>
            <a:r>
              <a:rPr lang="en-US" sz="3200" dirty="0"/>
              <a:t>SWAGGER URL OUTCOMES</a:t>
            </a:r>
          </a:p>
        </p:txBody>
      </p:sp>
      <p:pic>
        <p:nvPicPr>
          <p:cNvPr id="4" name="Picture 3" descr="A picture containing text&#10;&#10;Description automatically generated">
            <a:extLst>
              <a:ext uri="{FF2B5EF4-FFF2-40B4-BE49-F238E27FC236}">
                <a16:creationId xmlns:a16="http://schemas.microsoft.com/office/drawing/2014/main" id="{6CF47F11-D02B-E6F3-65F8-3E019F372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cxnSp>
        <p:nvCxnSpPr>
          <p:cNvPr id="5" name="Google Shape;216;p44">
            <a:extLst>
              <a:ext uri="{FF2B5EF4-FFF2-40B4-BE49-F238E27FC236}">
                <a16:creationId xmlns:a16="http://schemas.microsoft.com/office/drawing/2014/main" id="{5DD5C7C4-4CCE-EC38-1AC7-0141102E8CD5}"/>
              </a:ext>
            </a:extLst>
          </p:cNvPr>
          <p:cNvCxnSpPr>
            <a:cxnSpLocks/>
          </p:cNvCxnSpPr>
          <p:nvPr/>
        </p:nvCxnSpPr>
        <p:spPr>
          <a:xfrm flipH="1">
            <a:off x="886265" y="2101050"/>
            <a:ext cx="461420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549724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4;p44">
            <a:extLst>
              <a:ext uri="{FF2B5EF4-FFF2-40B4-BE49-F238E27FC236}">
                <a16:creationId xmlns:a16="http://schemas.microsoft.com/office/drawing/2014/main" id="{8AED6345-4F11-8847-92CA-82A9A22363B8}"/>
              </a:ext>
            </a:extLst>
          </p:cNvPr>
          <p:cNvSpPr txBox="1">
            <a:spLocks noGrp="1"/>
          </p:cNvSpPr>
          <p:nvPr>
            <p:ph type="title"/>
          </p:nvPr>
        </p:nvSpPr>
        <p:spPr>
          <a:xfrm>
            <a:off x="1022434" y="2101056"/>
            <a:ext cx="5426492" cy="9413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CUSTOMER MANAGEMENT</a:t>
            </a:r>
            <a:br>
              <a:rPr lang="en" sz="2800" dirty="0"/>
            </a:br>
            <a:r>
              <a:rPr lang="en-US" sz="1800" b="0" i="0" u="none" strike="noStrike" cap="none" dirty="0">
                <a:solidFill>
                  <a:schemeClr val="bg1"/>
                </a:solidFill>
                <a:effectLst/>
                <a:latin typeface="Montserrat ExtraBold" panose="00000900000000000000" pitchFamily="2" charset="0"/>
                <a:ea typeface="Arial"/>
                <a:cs typeface="Arial"/>
                <a:sym typeface="Arial"/>
              </a:rPr>
              <a:t>IT20029968</a:t>
            </a:r>
            <a:br>
              <a:rPr lang="en-US" sz="1800" b="0" i="0" u="none" strike="noStrike" cap="none" dirty="0">
                <a:solidFill>
                  <a:schemeClr val="bg1"/>
                </a:solidFill>
                <a:effectLst/>
                <a:latin typeface="Montserrat ExtraBold" panose="00000900000000000000" pitchFamily="2" charset="0"/>
                <a:ea typeface="Arial"/>
                <a:cs typeface="Arial"/>
                <a:sym typeface="Arial"/>
              </a:rPr>
            </a:br>
            <a:br>
              <a:rPr lang="en-US" sz="1600" b="0" i="0" u="none" strike="noStrike" cap="none" dirty="0">
                <a:solidFill>
                  <a:schemeClr val="bg1"/>
                </a:solidFill>
                <a:effectLst/>
                <a:latin typeface="Montserrat ExtraBold" panose="00000900000000000000" pitchFamily="2" charset="0"/>
                <a:ea typeface="Arial"/>
                <a:cs typeface="Arial"/>
                <a:sym typeface="Arial"/>
              </a:rPr>
            </a:br>
            <a:endParaRPr dirty="0">
              <a:latin typeface="Montserrat ExtraBold" panose="00000900000000000000" pitchFamily="2" charset="0"/>
            </a:endParaRPr>
          </a:p>
        </p:txBody>
      </p:sp>
      <p:cxnSp>
        <p:nvCxnSpPr>
          <p:cNvPr id="4" name="Google Shape;216;p44">
            <a:extLst>
              <a:ext uri="{FF2B5EF4-FFF2-40B4-BE49-F238E27FC236}">
                <a16:creationId xmlns:a16="http://schemas.microsoft.com/office/drawing/2014/main" id="{7EF9EC05-1E29-7C9E-9DA0-4425D8DB309F}"/>
              </a:ext>
            </a:extLst>
          </p:cNvPr>
          <p:cNvCxnSpPr/>
          <p:nvPr/>
        </p:nvCxnSpPr>
        <p:spPr>
          <a:xfrm>
            <a:off x="1110421" y="210158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Tree>
    <p:extLst>
      <p:ext uri="{BB962C8B-B14F-4D97-AF65-F5344CB8AC3E}">
        <p14:creationId xmlns:p14="http://schemas.microsoft.com/office/powerpoint/2010/main" val="1139432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4;p44">
            <a:extLst>
              <a:ext uri="{FF2B5EF4-FFF2-40B4-BE49-F238E27FC236}">
                <a16:creationId xmlns:a16="http://schemas.microsoft.com/office/drawing/2014/main" id="{8AED6345-4F11-8847-92CA-82A9A22363B8}"/>
              </a:ext>
            </a:extLst>
          </p:cNvPr>
          <p:cNvSpPr txBox="1">
            <a:spLocks noGrp="1"/>
          </p:cNvSpPr>
          <p:nvPr>
            <p:ph type="title"/>
          </p:nvPr>
        </p:nvSpPr>
        <p:spPr>
          <a:xfrm>
            <a:off x="938213" y="444500"/>
            <a:ext cx="4702175" cy="4419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u="none" strike="noStrike" cap="none" dirty="0">
                <a:effectLst/>
                <a:latin typeface="Montserrat ExtraBold" panose="00000900000000000000" pitchFamily="2" charset="0"/>
                <a:ea typeface="Arial"/>
                <a:cs typeface="Arial"/>
                <a:sym typeface="Arial"/>
              </a:rPr>
              <a:t>GET METHOD</a:t>
            </a:r>
            <a:endParaRPr dirty="0">
              <a:latin typeface="Montserrat ExtraBold" panose="00000900000000000000" pitchFamily="2" charset="0"/>
            </a:endParaRPr>
          </a:p>
        </p:txBody>
      </p: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9000"/>
            <a:ext cx="2080440" cy="441998"/>
          </a:xfrm>
          <a:prstGeom prst="rect">
            <a:avLst/>
          </a:prstGeom>
        </p:spPr>
      </p:pic>
      <p:pic>
        <p:nvPicPr>
          <p:cNvPr id="7" name="Picture 6">
            <a:extLst>
              <a:ext uri="{FF2B5EF4-FFF2-40B4-BE49-F238E27FC236}">
                <a16:creationId xmlns:a16="http://schemas.microsoft.com/office/drawing/2014/main" id="{3AF5F03B-1A66-336E-89D2-86A98B9C6C11}"/>
              </a:ext>
            </a:extLst>
          </p:cNvPr>
          <p:cNvPicPr>
            <a:picLocks noChangeAspect="1"/>
          </p:cNvPicPr>
          <p:nvPr/>
        </p:nvPicPr>
        <p:blipFill rotWithShape="1">
          <a:blip r:embed="rId3"/>
          <a:srcRect b="28655"/>
          <a:stretch/>
        </p:blipFill>
        <p:spPr>
          <a:xfrm>
            <a:off x="3283415" y="146372"/>
            <a:ext cx="4922372" cy="4850756"/>
          </a:xfrm>
          <a:prstGeom prst="rect">
            <a:avLst/>
          </a:prstGeom>
        </p:spPr>
      </p:pic>
    </p:spTree>
    <p:extLst>
      <p:ext uri="{BB962C8B-B14F-4D97-AF65-F5344CB8AC3E}">
        <p14:creationId xmlns:p14="http://schemas.microsoft.com/office/powerpoint/2010/main" val="2127317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4;p44">
            <a:extLst>
              <a:ext uri="{FF2B5EF4-FFF2-40B4-BE49-F238E27FC236}">
                <a16:creationId xmlns:a16="http://schemas.microsoft.com/office/drawing/2014/main" id="{8AED6345-4F11-8847-92CA-82A9A22363B8}"/>
              </a:ext>
            </a:extLst>
          </p:cNvPr>
          <p:cNvSpPr txBox="1">
            <a:spLocks noGrp="1"/>
          </p:cNvSpPr>
          <p:nvPr>
            <p:ph type="title"/>
          </p:nvPr>
        </p:nvSpPr>
        <p:spPr>
          <a:xfrm>
            <a:off x="938213" y="444500"/>
            <a:ext cx="4702175" cy="4419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u="none" strike="noStrike" cap="none" dirty="0">
                <a:effectLst/>
                <a:latin typeface="Montserrat ExtraBold" panose="00000900000000000000" pitchFamily="2" charset="0"/>
                <a:ea typeface="Arial"/>
                <a:cs typeface="Arial"/>
                <a:sym typeface="Arial"/>
              </a:rPr>
              <a:t>POST METHOD</a:t>
            </a:r>
            <a:endParaRPr dirty="0">
              <a:latin typeface="Montserrat ExtraBold" panose="00000900000000000000" pitchFamily="2" charset="0"/>
            </a:endParaRPr>
          </a:p>
        </p:txBody>
      </p: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9000"/>
            <a:ext cx="2080440" cy="441998"/>
          </a:xfrm>
          <a:prstGeom prst="rect">
            <a:avLst/>
          </a:prstGeom>
        </p:spPr>
      </p:pic>
      <p:pic>
        <p:nvPicPr>
          <p:cNvPr id="4" name="Picture 3">
            <a:extLst>
              <a:ext uri="{FF2B5EF4-FFF2-40B4-BE49-F238E27FC236}">
                <a16:creationId xmlns:a16="http://schemas.microsoft.com/office/drawing/2014/main" id="{15A7AC7D-A82E-D669-C470-86682AD22606}"/>
              </a:ext>
            </a:extLst>
          </p:cNvPr>
          <p:cNvPicPr>
            <a:picLocks noChangeAspect="1"/>
          </p:cNvPicPr>
          <p:nvPr/>
        </p:nvPicPr>
        <p:blipFill rotWithShape="1">
          <a:blip r:embed="rId3"/>
          <a:srcRect b="24678"/>
          <a:stretch/>
        </p:blipFill>
        <p:spPr>
          <a:xfrm>
            <a:off x="3983943" y="193404"/>
            <a:ext cx="4221844" cy="4756692"/>
          </a:xfrm>
          <a:prstGeom prst="rect">
            <a:avLst/>
          </a:prstGeom>
        </p:spPr>
      </p:pic>
    </p:spTree>
    <p:extLst>
      <p:ext uri="{BB962C8B-B14F-4D97-AF65-F5344CB8AC3E}">
        <p14:creationId xmlns:p14="http://schemas.microsoft.com/office/powerpoint/2010/main" val="3746054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4;p44">
            <a:extLst>
              <a:ext uri="{FF2B5EF4-FFF2-40B4-BE49-F238E27FC236}">
                <a16:creationId xmlns:a16="http://schemas.microsoft.com/office/drawing/2014/main" id="{8AED6345-4F11-8847-92CA-82A9A22363B8}"/>
              </a:ext>
            </a:extLst>
          </p:cNvPr>
          <p:cNvSpPr txBox="1">
            <a:spLocks noGrp="1"/>
          </p:cNvSpPr>
          <p:nvPr>
            <p:ph type="title"/>
          </p:nvPr>
        </p:nvSpPr>
        <p:spPr>
          <a:xfrm>
            <a:off x="938213" y="444500"/>
            <a:ext cx="4702175" cy="4419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u="none" strike="noStrike" cap="none" dirty="0">
                <a:effectLst/>
                <a:latin typeface="Montserrat ExtraBold" panose="00000900000000000000" pitchFamily="2" charset="0"/>
                <a:ea typeface="Arial"/>
                <a:cs typeface="Arial"/>
                <a:sym typeface="Arial"/>
              </a:rPr>
              <a:t>PUT METHOD</a:t>
            </a:r>
            <a:endParaRPr dirty="0">
              <a:latin typeface="Montserrat ExtraBold" panose="00000900000000000000" pitchFamily="2" charset="0"/>
            </a:endParaRPr>
          </a:p>
        </p:txBody>
      </p: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9000"/>
            <a:ext cx="2080440" cy="441998"/>
          </a:xfrm>
          <a:prstGeom prst="rect">
            <a:avLst/>
          </a:prstGeom>
        </p:spPr>
      </p:pic>
      <p:pic>
        <p:nvPicPr>
          <p:cNvPr id="5" name="Picture 4">
            <a:extLst>
              <a:ext uri="{FF2B5EF4-FFF2-40B4-BE49-F238E27FC236}">
                <a16:creationId xmlns:a16="http://schemas.microsoft.com/office/drawing/2014/main" id="{77AF2005-0DB8-F9C6-EC6F-7579EEF3523B}"/>
              </a:ext>
            </a:extLst>
          </p:cNvPr>
          <p:cNvPicPr>
            <a:picLocks noChangeAspect="1"/>
          </p:cNvPicPr>
          <p:nvPr/>
        </p:nvPicPr>
        <p:blipFill rotWithShape="1">
          <a:blip r:embed="rId3"/>
          <a:srcRect b="21637"/>
          <a:stretch/>
        </p:blipFill>
        <p:spPr>
          <a:xfrm>
            <a:off x="3982704" y="0"/>
            <a:ext cx="4223083" cy="4950185"/>
          </a:xfrm>
          <a:prstGeom prst="rect">
            <a:avLst/>
          </a:prstGeom>
        </p:spPr>
      </p:pic>
    </p:spTree>
    <p:extLst>
      <p:ext uri="{BB962C8B-B14F-4D97-AF65-F5344CB8AC3E}">
        <p14:creationId xmlns:p14="http://schemas.microsoft.com/office/powerpoint/2010/main" val="159861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4;p44">
            <a:extLst>
              <a:ext uri="{FF2B5EF4-FFF2-40B4-BE49-F238E27FC236}">
                <a16:creationId xmlns:a16="http://schemas.microsoft.com/office/drawing/2014/main" id="{8AED6345-4F11-8847-92CA-82A9A22363B8}"/>
              </a:ext>
            </a:extLst>
          </p:cNvPr>
          <p:cNvSpPr txBox="1">
            <a:spLocks noGrp="1"/>
          </p:cNvSpPr>
          <p:nvPr>
            <p:ph type="title"/>
          </p:nvPr>
        </p:nvSpPr>
        <p:spPr>
          <a:xfrm>
            <a:off x="938213" y="444500"/>
            <a:ext cx="4702175" cy="4419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u="none" strike="noStrike" cap="none" dirty="0">
                <a:effectLst/>
                <a:latin typeface="Montserrat ExtraBold" panose="00000900000000000000" pitchFamily="2" charset="0"/>
                <a:ea typeface="Arial"/>
                <a:cs typeface="Arial"/>
                <a:sym typeface="Arial"/>
              </a:rPr>
              <a:t>DELETE METHOD</a:t>
            </a:r>
            <a:endParaRPr dirty="0">
              <a:latin typeface="Montserrat ExtraBold" panose="00000900000000000000" pitchFamily="2" charset="0"/>
            </a:endParaRPr>
          </a:p>
        </p:txBody>
      </p: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pic>
        <p:nvPicPr>
          <p:cNvPr id="4" name="Picture 3">
            <a:extLst>
              <a:ext uri="{FF2B5EF4-FFF2-40B4-BE49-F238E27FC236}">
                <a16:creationId xmlns:a16="http://schemas.microsoft.com/office/drawing/2014/main" id="{6C9C4EDF-0908-CD16-471E-D8D1DA52BB57}"/>
              </a:ext>
            </a:extLst>
          </p:cNvPr>
          <p:cNvPicPr>
            <a:picLocks noChangeAspect="1"/>
          </p:cNvPicPr>
          <p:nvPr/>
        </p:nvPicPr>
        <p:blipFill rotWithShape="1">
          <a:blip r:embed="rId3"/>
          <a:srcRect b="20702"/>
          <a:stretch/>
        </p:blipFill>
        <p:spPr>
          <a:xfrm>
            <a:off x="3289300" y="105658"/>
            <a:ext cx="4998505" cy="4896853"/>
          </a:xfrm>
          <a:prstGeom prst="rect">
            <a:avLst/>
          </a:prstGeom>
        </p:spPr>
      </p:pic>
    </p:spTree>
    <p:extLst>
      <p:ext uri="{BB962C8B-B14F-4D97-AF65-F5344CB8AC3E}">
        <p14:creationId xmlns:p14="http://schemas.microsoft.com/office/powerpoint/2010/main" val="1158349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oogle Shape;216;p44">
            <a:extLst>
              <a:ext uri="{FF2B5EF4-FFF2-40B4-BE49-F238E27FC236}">
                <a16:creationId xmlns:a16="http://schemas.microsoft.com/office/drawing/2014/main" id="{7EF9EC05-1E29-7C9E-9DA0-4425D8DB309F}"/>
              </a:ext>
            </a:extLst>
          </p:cNvPr>
          <p:cNvCxnSpPr/>
          <p:nvPr/>
        </p:nvCxnSpPr>
        <p:spPr>
          <a:xfrm>
            <a:off x="1110421" y="210158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
        <p:nvSpPr>
          <p:cNvPr id="2" name="Google Shape;214;p44">
            <a:extLst>
              <a:ext uri="{FF2B5EF4-FFF2-40B4-BE49-F238E27FC236}">
                <a16:creationId xmlns:a16="http://schemas.microsoft.com/office/drawing/2014/main" id="{012CA1E2-F30B-8FE5-B4C2-532733221902}"/>
              </a:ext>
            </a:extLst>
          </p:cNvPr>
          <p:cNvSpPr txBox="1">
            <a:spLocks/>
          </p:cNvSpPr>
          <p:nvPr/>
        </p:nvSpPr>
        <p:spPr>
          <a:xfrm>
            <a:off x="1039473" y="2029680"/>
            <a:ext cx="5541801" cy="941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sz="2800" dirty="0"/>
              <a:t>INVENTORY MANAGEMENT</a:t>
            </a:r>
            <a:br>
              <a:rPr lang="en-US" dirty="0"/>
            </a:br>
            <a:r>
              <a:rPr lang="en-US" sz="1800" dirty="0">
                <a:solidFill>
                  <a:schemeClr val="bg1"/>
                </a:solidFill>
                <a:latin typeface="Montserrat ExtraBold" panose="00000900000000000000" pitchFamily="2" charset="0"/>
                <a:ea typeface="Arial"/>
                <a:cs typeface="Arial"/>
                <a:sym typeface="Arial"/>
              </a:rPr>
              <a:t>IT19192024</a:t>
            </a:r>
            <a:endParaRPr lang="en-US" dirty="0">
              <a:solidFill>
                <a:schemeClr val="bg1"/>
              </a:solidFill>
              <a:latin typeface="Montserrat ExtraBold" panose="00000900000000000000" pitchFamily="2" charset="0"/>
            </a:endParaRPr>
          </a:p>
        </p:txBody>
      </p:sp>
    </p:spTree>
    <p:extLst>
      <p:ext uri="{BB962C8B-B14F-4D97-AF65-F5344CB8AC3E}">
        <p14:creationId xmlns:p14="http://schemas.microsoft.com/office/powerpoint/2010/main" val="2955134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32592-9EA6-1AB9-764A-6F9EFE798416}"/>
              </a:ext>
            </a:extLst>
          </p:cNvPr>
          <p:cNvSpPr>
            <a:spLocks noGrp="1"/>
          </p:cNvSpPr>
          <p:nvPr>
            <p:ph type="title"/>
          </p:nvPr>
        </p:nvSpPr>
        <p:spPr>
          <a:xfrm>
            <a:off x="938500" y="374592"/>
            <a:ext cx="4629300" cy="941400"/>
          </a:xfrm>
        </p:spPr>
        <p:txBody>
          <a:bodyPr/>
          <a:lstStyle/>
          <a:p>
            <a:r>
              <a:rPr lang="en-US" dirty="0"/>
              <a:t>INDIVIDUAL CONTRIBUTION</a:t>
            </a:r>
          </a:p>
        </p:txBody>
      </p:sp>
      <p:graphicFrame>
        <p:nvGraphicFramePr>
          <p:cNvPr id="4" name="Table 4">
            <a:extLst>
              <a:ext uri="{FF2B5EF4-FFF2-40B4-BE49-F238E27FC236}">
                <a16:creationId xmlns:a16="http://schemas.microsoft.com/office/drawing/2014/main" id="{E55FD3B5-E4FC-7482-941E-07F9AFAF6DF0}"/>
              </a:ext>
            </a:extLst>
          </p:cNvPr>
          <p:cNvGraphicFramePr>
            <a:graphicFrameLocks noGrp="1"/>
          </p:cNvGraphicFramePr>
          <p:nvPr>
            <p:extLst>
              <p:ext uri="{D42A27DB-BD31-4B8C-83A1-F6EECF244321}">
                <p14:modId xmlns:p14="http://schemas.microsoft.com/office/powerpoint/2010/main" val="1524977003"/>
              </p:ext>
            </p:extLst>
          </p:nvPr>
        </p:nvGraphicFramePr>
        <p:xfrm>
          <a:off x="938500" y="1659275"/>
          <a:ext cx="6096000" cy="2001520"/>
        </p:xfrm>
        <a:graphic>
          <a:graphicData uri="http://schemas.openxmlformats.org/drawingml/2006/table">
            <a:tbl>
              <a:tblPr firstRow="1" bandRow="1">
                <a:tableStyleId>{6BC77BD5-4109-4B8E-AB2E-D5EA7216FC49}</a:tableStyleId>
              </a:tblPr>
              <a:tblGrid>
                <a:gridCol w="1518950">
                  <a:extLst>
                    <a:ext uri="{9D8B030D-6E8A-4147-A177-3AD203B41FA5}">
                      <a16:colId xmlns:a16="http://schemas.microsoft.com/office/drawing/2014/main" val="904577722"/>
                    </a:ext>
                  </a:extLst>
                </a:gridCol>
                <a:gridCol w="2160270">
                  <a:extLst>
                    <a:ext uri="{9D8B030D-6E8A-4147-A177-3AD203B41FA5}">
                      <a16:colId xmlns:a16="http://schemas.microsoft.com/office/drawing/2014/main" val="1680420501"/>
                    </a:ext>
                  </a:extLst>
                </a:gridCol>
                <a:gridCol w="2416780">
                  <a:extLst>
                    <a:ext uri="{9D8B030D-6E8A-4147-A177-3AD203B41FA5}">
                      <a16:colId xmlns:a16="http://schemas.microsoft.com/office/drawing/2014/main" val="1127019364"/>
                    </a:ext>
                  </a:extLst>
                </a:gridCol>
              </a:tblGrid>
              <a:tr h="370840">
                <a:tc>
                  <a:txBody>
                    <a:bodyPr/>
                    <a:lstStyle/>
                    <a:p>
                      <a:pPr algn="l"/>
                      <a:r>
                        <a:rPr lang="en-US" b="1" dirty="0">
                          <a:solidFill>
                            <a:schemeClr val="bg1"/>
                          </a:solidFill>
                          <a:latin typeface="Montserrat" panose="00000500000000000000" pitchFamily="2" charset="0"/>
                        </a:rPr>
                        <a:t>Registration Number</a:t>
                      </a:r>
                    </a:p>
                  </a:txBody>
                  <a:tcPr/>
                </a:tc>
                <a:tc>
                  <a:txBody>
                    <a:bodyPr/>
                    <a:lstStyle/>
                    <a:p>
                      <a:pPr algn="l"/>
                      <a:r>
                        <a:rPr lang="en-US" b="1" dirty="0">
                          <a:solidFill>
                            <a:schemeClr val="bg1"/>
                          </a:solidFill>
                          <a:latin typeface="Montserrat" panose="00000500000000000000" pitchFamily="2" charset="0"/>
                        </a:rPr>
                        <a:t>Student Name</a:t>
                      </a:r>
                    </a:p>
                  </a:txBody>
                  <a:tcPr/>
                </a:tc>
                <a:tc>
                  <a:txBody>
                    <a:bodyPr/>
                    <a:lstStyle/>
                    <a:p>
                      <a:pPr algn="l"/>
                      <a:r>
                        <a:rPr lang="en-US" b="1" dirty="0">
                          <a:solidFill>
                            <a:schemeClr val="bg1"/>
                          </a:solidFill>
                          <a:latin typeface="Montserrat" panose="00000500000000000000" pitchFamily="2" charset="0"/>
                        </a:rPr>
                        <a:t>Contribution</a:t>
                      </a:r>
                    </a:p>
                  </a:txBody>
                  <a:tcPr/>
                </a:tc>
                <a:extLst>
                  <a:ext uri="{0D108BD9-81ED-4DB2-BD59-A6C34878D82A}">
                    <a16:rowId xmlns:a16="http://schemas.microsoft.com/office/drawing/2014/main" val="539788166"/>
                  </a:ext>
                </a:extLst>
              </a:tr>
              <a:tr h="370840">
                <a:tc>
                  <a:txBody>
                    <a:bodyPr/>
                    <a:lstStyle/>
                    <a:p>
                      <a:r>
                        <a:rPr lang="en-US" sz="1400" b="0" i="0" u="none" strike="noStrike" cap="none" dirty="0">
                          <a:solidFill>
                            <a:schemeClr val="bg1"/>
                          </a:solidFill>
                          <a:effectLst/>
                          <a:latin typeface="Montserrat" panose="00000500000000000000" pitchFamily="2" charset="0"/>
                          <a:ea typeface="Arial"/>
                          <a:cs typeface="Arial"/>
                          <a:sym typeface="Arial"/>
                        </a:rPr>
                        <a:t>IT20029968</a:t>
                      </a:r>
                      <a:endParaRPr lang="en-US" dirty="0">
                        <a:solidFill>
                          <a:schemeClr val="bg1"/>
                        </a:solidFill>
                        <a:latin typeface="Montserrat" panose="00000500000000000000" pitchFamily="2" charset="0"/>
                      </a:endParaRPr>
                    </a:p>
                  </a:txBody>
                  <a:tcPr/>
                </a:tc>
                <a:tc>
                  <a:txBody>
                    <a:bodyPr/>
                    <a:lstStyle/>
                    <a:p>
                      <a:r>
                        <a:rPr lang="en-US" sz="1400" b="0" i="0" u="none" strike="noStrike" cap="none" dirty="0" err="1">
                          <a:solidFill>
                            <a:schemeClr val="bg1"/>
                          </a:solidFill>
                          <a:effectLst/>
                          <a:latin typeface="Montserrat" panose="00000500000000000000" pitchFamily="2" charset="0"/>
                          <a:ea typeface="Arial"/>
                          <a:cs typeface="Arial"/>
                          <a:sym typeface="Arial"/>
                        </a:rPr>
                        <a:t>Athukorala</a:t>
                      </a:r>
                      <a:r>
                        <a:rPr lang="en-US" sz="1400" b="0" i="0" u="none" strike="noStrike" cap="none" dirty="0">
                          <a:solidFill>
                            <a:schemeClr val="bg1"/>
                          </a:solidFill>
                          <a:effectLst/>
                          <a:latin typeface="Montserrat" panose="00000500000000000000" pitchFamily="2" charset="0"/>
                          <a:ea typeface="Arial"/>
                          <a:cs typeface="Arial"/>
                          <a:sym typeface="Arial"/>
                        </a:rPr>
                        <a:t> Y.J</a:t>
                      </a:r>
                      <a:endParaRPr lang="en-US" dirty="0">
                        <a:solidFill>
                          <a:schemeClr val="bg1"/>
                        </a:solidFill>
                        <a:latin typeface="Montserrat" panose="00000500000000000000" pitchFamily="2" charset="0"/>
                      </a:endParaRPr>
                    </a:p>
                  </a:txBody>
                  <a:tcPr/>
                </a:tc>
                <a:tc>
                  <a:txBody>
                    <a:bodyPr/>
                    <a:lstStyle/>
                    <a:p>
                      <a:r>
                        <a:rPr lang="en-US" dirty="0">
                          <a:solidFill>
                            <a:schemeClr val="bg1"/>
                          </a:solidFill>
                          <a:latin typeface="Montserrat" panose="00000500000000000000" pitchFamily="2" charset="0"/>
                        </a:rPr>
                        <a:t>Customer Management</a:t>
                      </a:r>
                    </a:p>
                  </a:txBody>
                  <a:tcPr/>
                </a:tc>
                <a:extLst>
                  <a:ext uri="{0D108BD9-81ED-4DB2-BD59-A6C34878D82A}">
                    <a16:rowId xmlns:a16="http://schemas.microsoft.com/office/drawing/2014/main" val="4156791944"/>
                  </a:ext>
                </a:extLst>
              </a:tr>
              <a:tr h="370840">
                <a:tc>
                  <a:txBody>
                    <a:bodyPr/>
                    <a:lstStyle/>
                    <a:p>
                      <a:r>
                        <a:rPr lang="en-US" sz="1400" b="0" i="0" u="none" strike="noStrike" cap="none" dirty="0">
                          <a:solidFill>
                            <a:schemeClr val="bg1"/>
                          </a:solidFill>
                          <a:effectLst/>
                          <a:latin typeface="Montserrat" panose="00000500000000000000" pitchFamily="2" charset="0"/>
                          <a:ea typeface="Arial"/>
                          <a:cs typeface="Arial"/>
                          <a:sym typeface="Arial"/>
                        </a:rPr>
                        <a:t>IT19192024</a:t>
                      </a:r>
                      <a:endParaRPr lang="en-US" dirty="0">
                        <a:solidFill>
                          <a:schemeClr val="bg1"/>
                        </a:solidFill>
                        <a:latin typeface="Montserrat" panose="00000500000000000000" pitchFamily="2" charset="0"/>
                      </a:endParaRPr>
                    </a:p>
                  </a:txBody>
                  <a:tcPr/>
                </a:tc>
                <a:tc>
                  <a:txBody>
                    <a:bodyPr/>
                    <a:lstStyle/>
                    <a:p>
                      <a:r>
                        <a:rPr lang="en-US" sz="1400" b="0" i="0" u="none" strike="noStrike" cap="none" dirty="0" err="1">
                          <a:solidFill>
                            <a:schemeClr val="bg1"/>
                          </a:solidFill>
                          <a:effectLst/>
                          <a:latin typeface="Montserrat" panose="00000500000000000000" pitchFamily="2" charset="0"/>
                          <a:ea typeface="Arial"/>
                          <a:cs typeface="Arial"/>
                          <a:sym typeface="Arial"/>
                        </a:rPr>
                        <a:t>Jayawardhana</a:t>
                      </a:r>
                      <a:r>
                        <a:rPr lang="en-US" sz="1400" b="0" i="0" u="none" strike="noStrike" cap="none" dirty="0">
                          <a:solidFill>
                            <a:schemeClr val="bg1"/>
                          </a:solidFill>
                          <a:effectLst/>
                          <a:latin typeface="Montserrat" panose="00000500000000000000" pitchFamily="2" charset="0"/>
                          <a:ea typeface="Arial"/>
                          <a:cs typeface="Arial"/>
                          <a:sym typeface="Arial"/>
                        </a:rPr>
                        <a:t> E.H.K</a:t>
                      </a:r>
                      <a:endParaRPr lang="en-US" dirty="0">
                        <a:solidFill>
                          <a:schemeClr val="bg1"/>
                        </a:solidFill>
                        <a:latin typeface="Montserrat" panose="00000500000000000000" pitchFamily="2" charset="0"/>
                      </a:endParaRPr>
                    </a:p>
                  </a:txBody>
                  <a:tcPr/>
                </a:tc>
                <a:tc>
                  <a:txBody>
                    <a:bodyPr/>
                    <a:lstStyle/>
                    <a:p>
                      <a:r>
                        <a:rPr lang="en-US" dirty="0">
                          <a:solidFill>
                            <a:schemeClr val="bg1"/>
                          </a:solidFill>
                          <a:latin typeface="Montserrat" panose="00000500000000000000" pitchFamily="2" charset="0"/>
                        </a:rPr>
                        <a:t>Inventory Management</a:t>
                      </a:r>
                    </a:p>
                  </a:txBody>
                  <a:tcPr/>
                </a:tc>
                <a:extLst>
                  <a:ext uri="{0D108BD9-81ED-4DB2-BD59-A6C34878D82A}">
                    <a16:rowId xmlns:a16="http://schemas.microsoft.com/office/drawing/2014/main" val="3238340509"/>
                  </a:ext>
                </a:extLst>
              </a:tr>
              <a:tr h="370840">
                <a:tc>
                  <a:txBody>
                    <a:bodyPr/>
                    <a:lstStyle/>
                    <a:p>
                      <a:r>
                        <a:rPr lang="en-US" sz="1400" b="0" i="0" u="none" strike="noStrike" cap="none" dirty="0">
                          <a:solidFill>
                            <a:schemeClr val="bg1"/>
                          </a:solidFill>
                          <a:effectLst/>
                          <a:latin typeface="Montserrat" panose="00000500000000000000" pitchFamily="2" charset="0"/>
                          <a:ea typeface="Arial"/>
                          <a:cs typeface="Arial"/>
                          <a:sym typeface="Arial"/>
                        </a:rPr>
                        <a:t>IT20147846</a:t>
                      </a:r>
                      <a:endParaRPr lang="en-US" dirty="0">
                        <a:solidFill>
                          <a:schemeClr val="bg1"/>
                        </a:solidFill>
                        <a:latin typeface="Montserrat" panose="00000500000000000000" pitchFamily="2" charset="0"/>
                      </a:endParaRPr>
                    </a:p>
                  </a:txBody>
                  <a:tcPr/>
                </a:tc>
                <a:tc>
                  <a:txBody>
                    <a:bodyPr/>
                    <a:lstStyle/>
                    <a:p>
                      <a:r>
                        <a:rPr lang="en-US" dirty="0">
                          <a:solidFill>
                            <a:schemeClr val="bg1"/>
                          </a:solidFill>
                          <a:latin typeface="Montserrat" panose="00000500000000000000" pitchFamily="2" charset="0"/>
                        </a:rPr>
                        <a:t>Thennakoon S.U.</a:t>
                      </a:r>
                    </a:p>
                  </a:txBody>
                  <a:tcPr/>
                </a:tc>
                <a:tc>
                  <a:txBody>
                    <a:bodyPr/>
                    <a:lstStyle/>
                    <a:p>
                      <a:r>
                        <a:rPr lang="en-US" dirty="0">
                          <a:solidFill>
                            <a:schemeClr val="bg1"/>
                          </a:solidFill>
                          <a:latin typeface="Montserrat" panose="00000500000000000000" pitchFamily="2" charset="0"/>
                        </a:rPr>
                        <a:t>Order Management</a:t>
                      </a:r>
                    </a:p>
                  </a:txBody>
                  <a:tcPr/>
                </a:tc>
                <a:extLst>
                  <a:ext uri="{0D108BD9-81ED-4DB2-BD59-A6C34878D82A}">
                    <a16:rowId xmlns:a16="http://schemas.microsoft.com/office/drawing/2014/main" val="3913497850"/>
                  </a:ext>
                </a:extLst>
              </a:tr>
              <a:tr h="370840">
                <a:tc>
                  <a:txBody>
                    <a:bodyPr/>
                    <a:lstStyle/>
                    <a:p>
                      <a:r>
                        <a:rPr lang="en-US" sz="1400" b="0" i="0" u="none" strike="noStrike" cap="none" dirty="0">
                          <a:solidFill>
                            <a:schemeClr val="bg1"/>
                          </a:solidFill>
                          <a:effectLst/>
                          <a:latin typeface="Montserrat" panose="00000500000000000000" pitchFamily="2" charset="0"/>
                          <a:ea typeface="Arial"/>
                          <a:cs typeface="Arial"/>
                          <a:sym typeface="Arial"/>
                        </a:rPr>
                        <a:t>IT20051020</a:t>
                      </a:r>
                      <a:endParaRPr lang="en-US" dirty="0">
                        <a:solidFill>
                          <a:schemeClr val="bg1"/>
                        </a:solidFill>
                        <a:latin typeface="Montserrat" panose="00000500000000000000" pitchFamily="2" charset="0"/>
                      </a:endParaRPr>
                    </a:p>
                  </a:txBody>
                  <a:tcPr/>
                </a:tc>
                <a:tc>
                  <a:txBody>
                    <a:bodyPr/>
                    <a:lstStyle/>
                    <a:p>
                      <a:r>
                        <a:rPr lang="en-US" sz="1400" b="0" i="0" u="none" strike="noStrike" cap="none" dirty="0" err="1">
                          <a:solidFill>
                            <a:schemeClr val="bg1"/>
                          </a:solidFill>
                          <a:effectLst/>
                          <a:latin typeface="Montserrat" panose="00000500000000000000" pitchFamily="2" charset="0"/>
                          <a:ea typeface="Arial"/>
                          <a:cs typeface="Arial"/>
                          <a:sym typeface="Arial"/>
                        </a:rPr>
                        <a:t>Shaminda</a:t>
                      </a:r>
                      <a:r>
                        <a:rPr lang="en-US" sz="1400" b="0" i="0" u="none" strike="noStrike" cap="none" dirty="0">
                          <a:solidFill>
                            <a:schemeClr val="bg1"/>
                          </a:solidFill>
                          <a:effectLst/>
                          <a:latin typeface="Montserrat" panose="00000500000000000000" pitchFamily="2" charset="0"/>
                          <a:ea typeface="Arial"/>
                          <a:cs typeface="Arial"/>
                          <a:sym typeface="Arial"/>
                        </a:rPr>
                        <a:t> W.G.T</a:t>
                      </a:r>
                      <a:endParaRPr lang="en-US" dirty="0">
                        <a:solidFill>
                          <a:schemeClr val="bg1"/>
                        </a:solidFill>
                        <a:latin typeface="Montserrat" panose="00000500000000000000" pitchFamily="2" charset="0"/>
                      </a:endParaRPr>
                    </a:p>
                  </a:txBody>
                  <a:tcPr/>
                </a:tc>
                <a:tc>
                  <a:txBody>
                    <a:bodyPr/>
                    <a:lstStyle/>
                    <a:p>
                      <a:r>
                        <a:rPr lang="en-US" dirty="0">
                          <a:solidFill>
                            <a:schemeClr val="bg1"/>
                          </a:solidFill>
                          <a:latin typeface="Montserrat" panose="00000500000000000000" pitchFamily="2" charset="0"/>
                        </a:rPr>
                        <a:t>Product Management</a:t>
                      </a:r>
                    </a:p>
                  </a:txBody>
                  <a:tcPr/>
                </a:tc>
                <a:extLst>
                  <a:ext uri="{0D108BD9-81ED-4DB2-BD59-A6C34878D82A}">
                    <a16:rowId xmlns:a16="http://schemas.microsoft.com/office/drawing/2014/main" val="3782602139"/>
                  </a:ext>
                </a:extLst>
              </a:tr>
            </a:tbl>
          </a:graphicData>
        </a:graphic>
      </p:graphicFrame>
      <p:pic>
        <p:nvPicPr>
          <p:cNvPr id="5" name="Picture 4" descr="A picture containing text&#10;&#10;Description automatically generated">
            <a:extLst>
              <a:ext uri="{FF2B5EF4-FFF2-40B4-BE49-F238E27FC236}">
                <a16:creationId xmlns:a16="http://schemas.microsoft.com/office/drawing/2014/main" id="{C44EFDF0-E2A4-414D-58AB-DDA7E0987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8475"/>
            <a:ext cx="2080440" cy="441998"/>
          </a:xfrm>
          <a:prstGeom prst="rect">
            <a:avLst/>
          </a:prstGeom>
        </p:spPr>
      </p:pic>
      <p:cxnSp>
        <p:nvCxnSpPr>
          <p:cNvPr id="6" name="Google Shape;172;p39">
            <a:extLst>
              <a:ext uri="{FF2B5EF4-FFF2-40B4-BE49-F238E27FC236}">
                <a16:creationId xmlns:a16="http://schemas.microsoft.com/office/drawing/2014/main" id="{150BD3D2-4A95-7895-92F1-11AF5B639680}"/>
              </a:ext>
            </a:extLst>
          </p:cNvPr>
          <p:cNvCxnSpPr/>
          <p:nvPr/>
        </p:nvCxnSpPr>
        <p:spPr>
          <a:xfrm>
            <a:off x="1026200" y="37973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127924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4;p44">
            <a:extLst>
              <a:ext uri="{FF2B5EF4-FFF2-40B4-BE49-F238E27FC236}">
                <a16:creationId xmlns:a16="http://schemas.microsoft.com/office/drawing/2014/main" id="{8AED6345-4F11-8847-92CA-82A9A22363B8}"/>
              </a:ext>
            </a:extLst>
          </p:cNvPr>
          <p:cNvSpPr txBox="1">
            <a:spLocks noGrp="1"/>
          </p:cNvSpPr>
          <p:nvPr>
            <p:ph type="title"/>
          </p:nvPr>
        </p:nvSpPr>
        <p:spPr>
          <a:xfrm>
            <a:off x="938213" y="444500"/>
            <a:ext cx="4702175" cy="4419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u="none" strike="noStrike" cap="none" dirty="0">
                <a:effectLst/>
                <a:latin typeface="Montserrat ExtraBold" panose="00000900000000000000" pitchFamily="2" charset="0"/>
                <a:ea typeface="Arial"/>
                <a:cs typeface="Arial"/>
                <a:sym typeface="Arial"/>
              </a:rPr>
              <a:t>GET METHOD</a:t>
            </a:r>
            <a:endParaRPr dirty="0">
              <a:latin typeface="Montserrat ExtraBold" panose="00000900000000000000" pitchFamily="2" charset="0"/>
            </a:endParaRPr>
          </a:p>
        </p:txBody>
      </p: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pic>
        <p:nvPicPr>
          <p:cNvPr id="4" name="Picture 3">
            <a:extLst>
              <a:ext uri="{FF2B5EF4-FFF2-40B4-BE49-F238E27FC236}">
                <a16:creationId xmlns:a16="http://schemas.microsoft.com/office/drawing/2014/main" id="{35BC94CA-BE62-30A8-F9BC-8B9E4744255D}"/>
              </a:ext>
            </a:extLst>
          </p:cNvPr>
          <p:cNvPicPr>
            <a:picLocks noChangeAspect="1"/>
          </p:cNvPicPr>
          <p:nvPr/>
        </p:nvPicPr>
        <p:blipFill rotWithShape="1">
          <a:blip r:embed="rId3"/>
          <a:srcRect b="28889"/>
          <a:stretch/>
        </p:blipFill>
        <p:spPr>
          <a:xfrm>
            <a:off x="3134558" y="42492"/>
            <a:ext cx="5071229" cy="4981074"/>
          </a:xfrm>
          <a:prstGeom prst="rect">
            <a:avLst/>
          </a:prstGeom>
        </p:spPr>
      </p:pic>
    </p:spTree>
    <p:extLst>
      <p:ext uri="{BB962C8B-B14F-4D97-AF65-F5344CB8AC3E}">
        <p14:creationId xmlns:p14="http://schemas.microsoft.com/office/powerpoint/2010/main" val="3114140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4;p44">
            <a:extLst>
              <a:ext uri="{FF2B5EF4-FFF2-40B4-BE49-F238E27FC236}">
                <a16:creationId xmlns:a16="http://schemas.microsoft.com/office/drawing/2014/main" id="{8AED6345-4F11-8847-92CA-82A9A22363B8}"/>
              </a:ext>
            </a:extLst>
          </p:cNvPr>
          <p:cNvSpPr txBox="1">
            <a:spLocks noGrp="1"/>
          </p:cNvSpPr>
          <p:nvPr>
            <p:ph type="title"/>
          </p:nvPr>
        </p:nvSpPr>
        <p:spPr>
          <a:xfrm>
            <a:off x="938213" y="444500"/>
            <a:ext cx="4702175" cy="4419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u="none" strike="noStrike" cap="none" dirty="0">
                <a:effectLst/>
                <a:latin typeface="Montserrat ExtraBold" panose="00000900000000000000" pitchFamily="2" charset="0"/>
                <a:ea typeface="Arial"/>
                <a:cs typeface="Arial"/>
                <a:sym typeface="Arial"/>
              </a:rPr>
              <a:t>POST METHOD</a:t>
            </a:r>
            <a:endParaRPr dirty="0">
              <a:latin typeface="Montserrat ExtraBold" panose="00000900000000000000" pitchFamily="2" charset="0"/>
            </a:endParaRPr>
          </a:p>
        </p:txBody>
      </p: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9000"/>
            <a:ext cx="2080440" cy="441998"/>
          </a:xfrm>
          <a:prstGeom prst="rect">
            <a:avLst/>
          </a:prstGeom>
        </p:spPr>
      </p:pic>
      <p:pic>
        <p:nvPicPr>
          <p:cNvPr id="5" name="Picture 4">
            <a:extLst>
              <a:ext uri="{FF2B5EF4-FFF2-40B4-BE49-F238E27FC236}">
                <a16:creationId xmlns:a16="http://schemas.microsoft.com/office/drawing/2014/main" id="{C32E1023-A30F-A832-5A2F-1A938E2C04B2}"/>
              </a:ext>
            </a:extLst>
          </p:cNvPr>
          <p:cNvPicPr>
            <a:picLocks noChangeAspect="1"/>
          </p:cNvPicPr>
          <p:nvPr/>
        </p:nvPicPr>
        <p:blipFill rotWithShape="1">
          <a:blip r:embed="rId3"/>
          <a:srcRect b="24678"/>
          <a:stretch/>
        </p:blipFill>
        <p:spPr>
          <a:xfrm>
            <a:off x="3719248" y="0"/>
            <a:ext cx="4486539" cy="5054920"/>
          </a:xfrm>
          <a:prstGeom prst="rect">
            <a:avLst/>
          </a:prstGeom>
        </p:spPr>
      </p:pic>
    </p:spTree>
    <p:extLst>
      <p:ext uri="{BB962C8B-B14F-4D97-AF65-F5344CB8AC3E}">
        <p14:creationId xmlns:p14="http://schemas.microsoft.com/office/powerpoint/2010/main" val="2743871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4;p44">
            <a:extLst>
              <a:ext uri="{FF2B5EF4-FFF2-40B4-BE49-F238E27FC236}">
                <a16:creationId xmlns:a16="http://schemas.microsoft.com/office/drawing/2014/main" id="{8AED6345-4F11-8847-92CA-82A9A22363B8}"/>
              </a:ext>
            </a:extLst>
          </p:cNvPr>
          <p:cNvSpPr txBox="1">
            <a:spLocks noGrp="1"/>
          </p:cNvSpPr>
          <p:nvPr>
            <p:ph type="title"/>
          </p:nvPr>
        </p:nvSpPr>
        <p:spPr>
          <a:xfrm>
            <a:off x="938213" y="444500"/>
            <a:ext cx="4702175" cy="4419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u="none" strike="noStrike" cap="none" dirty="0">
                <a:effectLst/>
                <a:latin typeface="Montserrat ExtraBold" panose="00000900000000000000" pitchFamily="2" charset="0"/>
                <a:ea typeface="Arial"/>
                <a:cs typeface="Arial"/>
                <a:sym typeface="Arial"/>
              </a:rPr>
              <a:t>PUT METHOD</a:t>
            </a:r>
            <a:endParaRPr dirty="0">
              <a:latin typeface="Montserrat ExtraBold" panose="00000900000000000000" pitchFamily="2" charset="0"/>
            </a:endParaRPr>
          </a:p>
        </p:txBody>
      </p: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81512"/>
            <a:ext cx="2080440" cy="441998"/>
          </a:xfrm>
          <a:prstGeom prst="rect">
            <a:avLst/>
          </a:prstGeom>
        </p:spPr>
      </p:pic>
      <p:pic>
        <p:nvPicPr>
          <p:cNvPr id="4" name="Picture 3">
            <a:extLst>
              <a:ext uri="{FF2B5EF4-FFF2-40B4-BE49-F238E27FC236}">
                <a16:creationId xmlns:a16="http://schemas.microsoft.com/office/drawing/2014/main" id="{D2024A7E-76AF-46A4-96E5-EBE6C9A7ECBD}"/>
              </a:ext>
            </a:extLst>
          </p:cNvPr>
          <p:cNvPicPr>
            <a:picLocks noChangeAspect="1"/>
          </p:cNvPicPr>
          <p:nvPr/>
        </p:nvPicPr>
        <p:blipFill rotWithShape="1">
          <a:blip r:embed="rId3"/>
          <a:srcRect b="21871"/>
          <a:stretch/>
        </p:blipFill>
        <p:spPr>
          <a:xfrm>
            <a:off x="3964219" y="45500"/>
            <a:ext cx="4241568" cy="4957011"/>
          </a:xfrm>
          <a:prstGeom prst="rect">
            <a:avLst/>
          </a:prstGeom>
        </p:spPr>
      </p:pic>
    </p:spTree>
    <p:extLst>
      <p:ext uri="{BB962C8B-B14F-4D97-AF65-F5344CB8AC3E}">
        <p14:creationId xmlns:p14="http://schemas.microsoft.com/office/powerpoint/2010/main" val="3010409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4;p44">
            <a:extLst>
              <a:ext uri="{FF2B5EF4-FFF2-40B4-BE49-F238E27FC236}">
                <a16:creationId xmlns:a16="http://schemas.microsoft.com/office/drawing/2014/main" id="{8AED6345-4F11-8847-92CA-82A9A22363B8}"/>
              </a:ext>
            </a:extLst>
          </p:cNvPr>
          <p:cNvSpPr txBox="1">
            <a:spLocks noGrp="1"/>
          </p:cNvSpPr>
          <p:nvPr>
            <p:ph type="title"/>
          </p:nvPr>
        </p:nvSpPr>
        <p:spPr>
          <a:xfrm>
            <a:off x="938213" y="444500"/>
            <a:ext cx="4702175" cy="4419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u="none" strike="noStrike" cap="none" dirty="0">
                <a:effectLst/>
                <a:latin typeface="Montserrat ExtraBold" panose="00000900000000000000" pitchFamily="2" charset="0"/>
                <a:ea typeface="Arial"/>
                <a:cs typeface="Arial"/>
                <a:sym typeface="Arial"/>
              </a:rPr>
              <a:t>DELETE METHOD</a:t>
            </a:r>
            <a:endParaRPr dirty="0">
              <a:latin typeface="Montserrat ExtraBold" panose="00000900000000000000" pitchFamily="2" charset="0"/>
            </a:endParaRPr>
          </a:p>
        </p:txBody>
      </p: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9000"/>
            <a:ext cx="2080440" cy="441998"/>
          </a:xfrm>
          <a:prstGeom prst="rect">
            <a:avLst/>
          </a:prstGeom>
        </p:spPr>
      </p:pic>
      <p:pic>
        <p:nvPicPr>
          <p:cNvPr id="5" name="Picture 4">
            <a:extLst>
              <a:ext uri="{FF2B5EF4-FFF2-40B4-BE49-F238E27FC236}">
                <a16:creationId xmlns:a16="http://schemas.microsoft.com/office/drawing/2014/main" id="{169DA3AA-E991-596C-DE9C-7E1574D08056}"/>
              </a:ext>
            </a:extLst>
          </p:cNvPr>
          <p:cNvPicPr>
            <a:picLocks noChangeAspect="1"/>
          </p:cNvPicPr>
          <p:nvPr/>
        </p:nvPicPr>
        <p:blipFill rotWithShape="1">
          <a:blip r:embed="rId3"/>
          <a:srcRect b="20936"/>
          <a:stretch/>
        </p:blipFill>
        <p:spPr>
          <a:xfrm>
            <a:off x="3092602" y="25290"/>
            <a:ext cx="5095572" cy="4977221"/>
          </a:xfrm>
          <a:prstGeom prst="rect">
            <a:avLst/>
          </a:prstGeom>
        </p:spPr>
      </p:pic>
    </p:spTree>
    <p:extLst>
      <p:ext uri="{BB962C8B-B14F-4D97-AF65-F5344CB8AC3E}">
        <p14:creationId xmlns:p14="http://schemas.microsoft.com/office/powerpoint/2010/main" val="329294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oogle Shape;216;p44">
            <a:extLst>
              <a:ext uri="{FF2B5EF4-FFF2-40B4-BE49-F238E27FC236}">
                <a16:creationId xmlns:a16="http://schemas.microsoft.com/office/drawing/2014/main" id="{7EF9EC05-1E29-7C9E-9DA0-4425D8DB309F}"/>
              </a:ext>
            </a:extLst>
          </p:cNvPr>
          <p:cNvCxnSpPr/>
          <p:nvPr/>
        </p:nvCxnSpPr>
        <p:spPr>
          <a:xfrm>
            <a:off x="1110421" y="210158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
        <p:nvSpPr>
          <p:cNvPr id="2" name="Google Shape;214;p44">
            <a:extLst>
              <a:ext uri="{FF2B5EF4-FFF2-40B4-BE49-F238E27FC236}">
                <a16:creationId xmlns:a16="http://schemas.microsoft.com/office/drawing/2014/main" id="{012CA1E2-F30B-8FE5-B4C2-532733221902}"/>
              </a:ext>
            </a:extLst>
          </p:cNvPr>
          <p:cNvSpPr txBox="1">
            <a:spLocks/>
          </p:cNvSpPr>
          <p:nvPr/>
        </p:nvSpPr>
        <p:spPr>
          <a:xfrm>
            <a:off x="1039473" y="2029680"/>
            <a:ext cx="5541801" cy="941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 sz="2800" dirty="0"/>
              <a:t>ORDER MANAGEMENT</a:t>
            </a:r>
            <a:br>
              <a:rPr lang="en" sz="2800" dirty="0"/>
            </a:br>
            <a:r>
              <a:rPr lang="en-US" sz="1800" b="0" i="0" u="none" strike="noStrike" cap="none" dirty="0">
                <a:solidFill>
                  <a:schemeClr val="bg1"/>
                </a:solidFill>
                <a:effectLst/>
                <a:latin typeface="Montserrat ExtraBold" panose="00000900000000000000" pitchFamily="2" charset="0"/>
                <a:ea typeface="Arial"/>
                <a:cs typeface="Arial"/>
                <a:sym typeface="Arial"/>
              </a:rPr>
              <a:t>IT20147846</a:t>
            </a:r>
            <a:endParaRPr lang="en-US" dirty="0">
              <a:solidFill>
                <a:schemeClr val="bg1"/>
              </a:solidFill>
              <a:latin typeface="Montserrat ExtraBold" panose="00000900000000000000" pitchFamily="2" charset="0"/>
            </a:endParaRPr>
          </a:p>
        </p:txBody>
      </p:sp>
    </p:spTree>
    <p:extLst>
      <p:ext uri="{BB962C8B-B14F-4D97-AF65-F5344CB8AC3E}">
        <p14:creationId xmlns:p14="http://schemas.microsoft.com/office/powerpoint/2010/main" val="3118084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4;p44">
            <a:extLst>
              <a:ext uri="{FF2B5EF4-FFF2-40B4-BE49-F238E27FC236}">
                <a16:creationId xmlns:a16="http://schemas.microsoft.com/office/drawing/2014/main" id="{8AED6345-4F11-8847-92CA-82A9A22363B8}"/>
              </a:ext>
            </a:extLst>
          </p:cNvPr>
          <p:cNvSpPr txBox="1">
            <a:spLocks noGrp="1"/>
          </p:cNvSpPr>
          <p:nvPr>
            <p:ph type="title"/>
          </p:nvPr>
        </p:nvSpPr>
        <p:spPr>
          <a:xfrm>
            <a:off x="938213" y="444500"/>
            <a:ext cx="4702175" cy="4419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u="none" strike="noStrike" cap="none" dirty="0">
                <a:effectLst/>
                <a:latin typeface="Montserrat ExtraBold" panose="00000900000000000000" pitchFamily="2" charset="0"/>
                <a:ea typeface="Arial"/>
                <a:cs typeface="Arial"/>
                <a:sym typeface="Arial"/>
              </a:rPr>
              <a:t>GET METHOD</a:t>
            </a:r>
            <a:endParaRPr dirty="0">
              <a:latin typeface="Montserrat ExtraBold" panose="00000900000000000000" pitchFamily="2" charset="0"/>
            </a:endParaRPr>
          </a:p>
        </p:txBody>
      </p: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pic>
        <p:nvPicPr>
          <p:cNvPr id="5" name="Picture 4">
            <a:extLst>
              <a:ext uri="{FF2B5EF4-FFF2-40B4-BE49-F238E27FC236}">
                <a16:creationId xmlns:a16="http://schemas.microsoft.com/office/drawing/2014/main" id="{FF938D73-F6AC-6A74-4D0F-9AE1DE44514D}"/>
              </a:ext>
            </a:extLst>
          </p:cNvPr>
          <p:cNvPicPr>
            <a:picLocks noChangeAspect="1"/>
          </p:cNvPicPr>
          <p:nvPr/>
        </p:nvPicPr>
        <p:blipFill rotWithShape="1">
          <a:blip r:embed="rId3"/>
          <a:srcRect b="29123"/>
          <a:stretch/>
        </p:blipFill>
        <p:spPr>
          <a:xfrm>
            <a:off x="3166981" y="105276"/>
            <a:ext cx="5038806" cy="4932948"/>
          </a:xfrm>
          <a:prstGeom prst="rect">
            <a:avLst/>
          </a:prstGeom>
        </p:spPr>
      </p:pic>
    </p:spTree>
    <p:extLst>
      <p:ext uri="{BB962C8B-B14F-4D97-AF65-F5344CB8AC3E}">
        <p14:creationId xmlns:p14="http://schemas.microsoft.com/office/powerpoint/2010/main" val="4232783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4;p44">
            <a:extLst>
              <a:ext uri="{FF2B5EF4-FFF2-40B4-BE49-F238E27FC236}">
                <a16:creationId xmlns:a16="http://schemas.microsoft.com/office/drawing/2014/main" id="{8AED6345-4F11-8847-92CA-82A9A22363B8}"/>
              </a:ext>
            </a:extLst>
          </p:cNvPr>
          <p:cNvSpPr txBox="1">
            <a:spLocks noGrp="1"/>
          </p:cNvSpPr>
          <p:nvPr>
            <p:ph type="title"/>
          </p:nvPr>
        </p:nvSpPr>
        <p:spPr>
          <a:xfrm>
            <a:off x="938213" y="444500"/>
            <a:ext cx="4702175" cy="4419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u="none" strike="noStrike" cap="none" dirty="0">
                <a:effectLst/>
                <a:latin typeface="Montserrat ExtraBold" panose="00000900000000000000" pitchFamily="2" charset="0"/>
                <a:ea typeface="Arial"/>
                <a:cs typeface="Arial"/>
                <a:sym typeface="Arial"/>
              </a:rPr>
              <a:t>POST METHOD</a:t>
            </a:r>
            <a:endParaRPr dirty="0">
              <a:latin typeface="Montserrat ExtraBold" panose="00000900000000000000" pitchFamily="2" charset="0"/>
            </a:endParaRPr>
          </a:p>
        </p:txBody>
      </p: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pic>
        <p:nvPicPr>
          <p:cNvPr id="4" name="Picture 3">
            <a:extLst>
              <a:ext uri="{FF2B5EF4-FFF2-40B4-BE49-F238E27FC236}">
                <a16:creationId xmlns:a16="http://schemas.microsoft.com/office/drawing/2014/main" id="{62DF3E46-E9EA-12DC-C945-6D80C769C531}"/>
              </a:ext>
            </a:extLst>
          </p:cNvPr>
          <p:cNvPicPr>
            <a:picLocks noChangeAspect="1"/>
          </p:cNvPicPr>
          <p:nvPr/>
        </p:nvPicPr>
        <p:blipFill rotWithShape="1">
          <a:blip r:embed="rId3"/>
          <a:srcRect b="24210"/>
          <a:stretch/>
        </p:blipFill>
        <p:spPr>
          <a:xfrm>
            <a:off x="3815500" y="0"/>
            <a:ext cx="4390287" cy="4977199"/>
          </a:xfrm>
          <a:prstGeom prst="rect">
            <a:avLst/>
          </a:prstGeom>
        </p:spPr>
      </p:pic>
    </p:spTree>
    <p:extLst>
      <p:ext uri="{BB962C8B-B14F-4D97-AF65-F5344CB8AC3E}">
        <p14:creationId xmlns:p14="http://schemas.microsoft.com/office/powerpoint/2010/main" val="833743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4;p44">
            <a:extLst>
              <a:ext uri="{FF2B5EF4-FFF2-40B4-BE49-F238E27FC236}">
                <a16:creationId xmlns:a16="http://schemas.microsoft.com/office/drawing/2014/main" id="{8AED6345-4F11-8847-92CA-82A9A22363B8}"/>
              </a:ext>
            </a:extLst>
          </p:cNvPr>
          <p:cNvSpPr txBox="1">
            <a:spLocks noGrp="1"/>
          </p:cNvSpPr>
          <p:nvPr>
            <p:ph type="title"/>
          </p:nvPr>
        </p:nvSpPr>
        <p:spPr>
          <a:xfrm>
            <a:off x="938213" y="444500"/>
            <a:ext cx="4702175" cy="4419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u="none" strike="noStrike" cap="none" dirty="0">
                <a:effectLst/>
                <a:latin typeface="Montserrat ExtraBold" panose="00000900000000000000" pitchFamily="2" charset="0"/>
                <a:ea typeface="Arial"/>
                <a:cs typeface="Arial"/>
                <a:sym typeface="Arial"/>
              </a:rPr>
              <a:t>PUT METHOD</a:t>
            </a:r>
            <a:endParaRPr dirty="0">
              <a:latin typeface="Montserrat ExtraBold" panose="00000900000000000000" pitchFamily="2" charset="0"/>
            </a:endParaRPr>
          </a:p>
        </p:txBody>
      </p: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9000"/>
            <a:ext cx="2080440" cy="441998"/>
          </a:xfrm>
          <a:prstGeom prst="rect">
            <a:avLst/>
          </a:prstGeom>
        </p:spPr>
      </p:pic>
      <p:pic>
        <p:nvPicPr>
          <p:cNvPr id="5" name="Picture 4">
            <a:extLst>
              <a:ext uri="{FF2B5EF4-FFF2-40B4-BE49-F238E27FC236}">
                <a16:creationId xmlns:a16="http://schemas.microsoft.com/office/drawing/2014/main" id="{37BB18B2-CC5F-ABFA-B10E-FDFDE9A67000}"/>
              </a:ext>
            </a:extLst>
          </p:cNvPr>
          <p:cNvPicPr>
            <a:picLocks noChangeAspect="1"/>
          </p:cNvPicPr>
          <p:nvPr/>
        </p:nvPicPr>
        <p:blipFill rotWithShape="1">
          <a:blip r:embed="rId3"/>
          <a:srcRect b="22573"/>
          <a:stretch/>
        </p:blipFill>
        <p:spPr>
          <a:xfrm>
            <a:off x="3959879" y="-1"/>
            <a:ext cx="4245908" cy="5053263"/>
          </a:xfrm>
          <a:prstGeom prst="rect">
            <a:avLst/>
          </a:prstGeom>
        </p:spPr>
      </p:pic>
    </p:spTree>
    <p:extLst>
      <p:ext uri="{BB962C8B-B14F-4D97-AF65-F5344CB8AC3E}">
        <p14:creationId xmlns:p14="http://schemas.microsoft.com/office/powerpoint/2010/main" val="822131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4;p44">
            <a:extLst>
              <a:ext uri="{FF2B5EF4-FFF2-40B4-BE49-F238E27FC236}">
                <a16:creationId xmlns:a16="http://schemas.microsoft.com/office/drawing/2014/main" id="{8AED6345-4F11-8847-92CA-82A9A22363B8}"/>
              </a:ext>
            </a:extLst>
          </p:cNvPr>
          <p:cNvSpPr txBox="1">
            <a:spLocks noGrp="1"/>
          </p:cNvSpPr>
          <p:nvPr>
            <p:ph type="title"/>
          </p:nvPr>
        </p:nvSpPr>
        <p:spPr>
          <a:xfrm>
            <a:off x="938213" y="444500"/>
            <a:ext cx="4702175" cy="4419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u="none" strike="noStrike" cap="none" dirty="0">
                <a:effectLst/>
                <a:latin typeface="Montserrat ExtraBold" panose="00000900000000000000" pitchFamily="2" charset="0"/>
                <a:ea typeface="Arial"/>
                <a:cs typeface="Arial"/>
                <a:sym typeface="Arial"/>
              </a:rPr>
              <a:t>DELETE METHOD</a:t>
            </a:r>
            <a:endParaRPr dirty="0">
              <a:latin typeface="Montserrat ExtraBold" panose="00000900000000000000" pitchFamily="2" charset="0"/>
            </a:endParaRPr>
          </a:p>
        </p:txBody>
      </p: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pic>
        <p:nvPicPr>
          <p:cNvPr id="4" name="Picture 3">
            <a:extLst>
              <a:ext uri="{FF2B5EF4-FFF2-40B4-BE49-F238E27FC236}">
                <a16:creationId xmlns:a16="http://schemas.microsoft.com/office/drawing/2014/main" id="{F41A8020-8D79-E58C-07AE-5AB9D766301C}"/>
              </a:ext>
            </a:extLst>
          </p:cNvPr>
          <p:cNvPicPr>
            <a:picLocks noChangeAspect="1"/>
          </p:cNvPicPr>
          <p:nvPr/>
        </p:nvPicPr>
        <p:blipFill rotWithShape="1">
          <a:blip r:embed="rId3"/>
          <a:srcRect b="20702"/>
          <a:stretch/>
        </p:blipFill>
        <p:spPr>
          <a:xfrm>
            <a:off x="3164082" y="144379"/>
            <a:ext cx="4998505" cy="4896853"/>
          </a:xfrm>
          <a:prstGeom prst="rect">
            <a:avLst/>
          </a:prstGeom>
        </p:spPr>
      </p:pic>
    </p:spTree>
    <p:extLst>
      <p:ext uri="{BB962C8B-B14F-4D97-AF65-F5344CB8AC3E}">
        <p14:creationId xmlns:p14="http://schemas.microsoft.com/office/powerpoint/2010/main" val="2710139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oogle Shape;216;p44">
            <a:extLst>
              <a:ext uri="{FF2B5EF4-FFF2-40B4-BE49-F238E27FC236}">
                <a16:creationId xmlns:a16="http://schemas.microsoft.com/office/drawing/2014/main" id="{7EF9EC05-1E29-7C9E-9DA0-4425D8DB309F}"/>
              </a:ext>
            </a:extLst>
          </p:cNvPr>
          <p:cNvCxnSpPr/>
          <p:nvPr/>
        </p:nvCxnSpPr>
        <p:spPr>
          <a:xfrm>
            <a:off x="1110421" y="210158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 y="4701502"/>
            <a:ext cx="2080440" cy="441998"/>
          </a:xfrm>
          <a:prstGeom prst="rect">
            <a:avLst/>
          </a:prstGeom>
        </p:spPr>
      </p:pic>
      <p:sp>
        <p:nvSpPr>
          <p:cNvPr id="2" name="Google Shape;214;p44">
            <a:extLst>
              <a:ext uri="{FF2B5EF4-FFF2-40B4-BE49-F238E27FC236}">
                <a16:creationId xmlns:a16="http://schemas.microsoft.com/office/drawing/2014/main" id="{012CA1E2-F30B-8FE5-B4C2-532733221902}"/>
              </a:ext>
            </a:extLst>
          </p:cNvPr>
          <p:cNvSpPr txBox="1">
            <a:spLocks/>
          </p:cNvSpPr>
          <p:nvPr/>
        </p:nvSpPr>
        <p:spPr>
          <a:xfrm>
            <a:off x="1039473" y="2029680"/>
            <a:ext cx="5541801" cy="941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 sz="2800" dirty="0"/>
              <a:t>PRODUCT MANAGEMENT</a:t>
            </a:r>
            <a:br>
              <a:rPr lang="en" sz="2800" dirty="0"/>
            </a:br>
            <a:r>
              <a:rPr lang="en-US" sz="1800" b="0" i="0" u="none" strike="noStrike" cap="none" dirty="0">
                <a:solidFill>
                  <a:schemeClr val="bg1"/>
                </a:solidFill>
                <a:effectLst/>
                <a:latin typeface="Montserrat ExtraBold" panose="00000900000000000000" pitchFamily="2" charset="0"/>
                <a:ea typeface="Arial"/>
                <a:cs typeface="Arial"/>
                <a:sym typeface="Arial"/>
              </a:rPr>
              <a:t>IT20051020</a:t>
            </a:r>
            <a:endParaRPr lang="en-US" dirty="0">
              <a:solidFill>
                <a:schemeClr val="bg1"/>
              </a:solidFill>
              <a:latin typeface="Montserrat ExtraBold" panose="00000900000000000000" pitchFamily="2" charset="0"/>
            </a:endParaRPr>
          </a:p>
        </p:txBody>
      </p:sp>
    </p:spTree>
    <p:extLst>
      <p:ext uri="{BB962C8B-B14F-4D97-AF65-F5344CB8AC3E}">
        <p14:creationId xmlns:p14="http://schemas.microsoft.com/office/powerpoint/2010/main" val="3415937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9288-1FD5-FB7B-1305-251005D034BB}"/>
              </a:ext>
            </a:extLst>
          </p:cNvPr>
          <p:cNvSpPr>
            <a:spLocks noGrp="1"/>
          </p:cNvSpPr>
          <p:nvPr>
            <p:ph type="title"/>
          </p:nvPr>
        </p:nvSpPr>
        <p:spPr>
          <a:xfrm>
            <a:off x="938500" y="410735"/>
            <a:ext cx="4629300" cy="941400"/>
          </a:xfrm>
        </p:spPr>
        <p:txBody>
          <a:bodyPr/>
          <a:lstStyle/>
          <a:p>
            <a:r>
              <a:rPr lang="en-US" dirty="0"/>
              <a:t>INTRODUCTION</a:t>
            </a:r>
          </a:p>
        </p:txBody>
      </p:sp>
      <p:sp>
        <p:nvSpPr>
          <p:cNvPr id="3" name="Text Placeholder 2">
            <a:extLst>
              <a:ext uri="{FF2B5EF4-FFF2-40B4-BE49-F238E27FC236}">
                <a16:creationId xmlns:a16="http://schemas.microsoft.com/office/drawing/2014/main" id="{47F22E06-E1C6-2683-3BEB-2A0A00DACCFB}"/>
              </a:ext>
            </a:extLst>
          </p:cNvPr>
          <p:cNvSpPr>
            <a:spLocks noGrp="1"/>
          </p:cNvSpPr>
          <p:nvPr>
            <p:ph type="body" idx="1"/>
          </p:nvPr>
        </p:nvSpPr>
        <p:spPr>
          <a:xfrm>
            <a:off x="938500" y="1453535"/>
            <a:ext cx="4946400" cy="2760900"/>
          </a:xfrm>
        </p:spPr>
        <p:txBody>
          <a:bodyPr/>
          <a:lstStyle/>
          <a:p>
            <a:pPr marL="400050" indent="-285750" algn="l">
              <a:buFont typeface="Arial" panose="020B0604020202020204" pitchFamily="34" charset="0"/>
              <a:buChar char="•"/>
            </a:pPr>
            <a:r>
              <a:rPr lang="en-US" dirty="0"/>
              <a:t>We have decided to use Book Store Management System as our business domain.</a:t>
            </a:r>
          </a:p>
          <a:p>
            <a:pPr marL="114300" indent="0" algn="l"/>
            <a:endParaRPr lang="en-US" dirty="0"/>
          </a:p>
          <a:p>
            <a:pPr marL="400050" indent="-285750" algn="l">
              <a:buFont typeface="Arial" panose="020B0604020202020204" pitchFamily="34" charset="0"/>
              <a:buChar char="•"/>
            </a:pPr>
            <a:r>
              <a:rPr lang="en-US" dirty="0"/>
              <a:t>There are four sub domains as microservices.</a:t>
            </a:r>
          </a:p>
          <a:p>
            <a:pPr marL="114300" indent="0" algn="l"/>
            <a:endParaRPr lang="en-US" dirty="0"/>
          </a:p>
          <a:p>
            <a:pPr marL="857250" lvl="1" indent="-285750" algn="l">
              <a:buFont typeface="Wingdings" panose="05000000000000000000" pitchFamily="2" charset="2"/>
              <a:buChar char="Ø"/>
            </a:pPr>
            <a:r>
              <a:rPr lang="en-US" sz="1400" dirty="0"/>
              <a:t>Customer Management</a:t>
            </a:r>
          </a:p>
          <a:p>
            <a:pPr marL="857250" lvl="1" indent="-285750" algn="l">
              <a:buFont typeface="Wingdings" panose="05000000000000000000" pitchFamily="2" charset="2"/>
              <a:buChar char="Ø"/>
            </a:pPr>
            <a:r>
              <a:rPr lang="en-US" dirty="0"/>
              <a:t>Inventory</a:t>
            </a:r>
            <a:r>
              <a:rPr lang="en-US" sz="1400" dirty="0"/>
              <a:t> Management</a:t>
            </a:r>
          </a:p>
          <a:p>
            <a:pPr marL="857250" lvl="1" indent="-285750" algn="l">
              <a:buFont typeface="Wingdings" panose="05000000000000000000" pitchFamily="2" charset="2"/>
              <a:buChar char="Ø"/>
            </a:pPr>
            <a:r>
              <a:rPr lang="en-US" sz="1400" dirty="0"/>
              <a:t>Order Management</a:t>
            </a:r>
          </a:p>
          <a:p>
            <a:pPr marL="857250" lvl="1" indent="-285750" algn="l">
              <a:buFont typeface="Wingdings" panose="05000000000000000000" pitchFamily="2" charset="2"/>
              <a:buChar char="Ø"/>
            </a:pPr>
            <a:r>
              <a:rPr lang="en-US" dirty="0"/>
              <a:t>Product  Management</a:t>
            </a:r>
            <a:endParaRPr lang="en-US" sz="1400" dirty="0"/>
          </a:p>
          <a:p>
            <a:endParaRPr lang="en-US" dirty="0"/>
          </a:p>
        </p:txBody>
      </p:sp>
      <p:pic>
        <p:nvPicPr>
          <p:cNvPr id="4" name="Picture 3" descr="A picture containing text&#10;&#10;Description automatically generated">
            <a:extLst>
              <a:ext uri="{FF2B5EF4-FFF2-40B4-BE49-F238E27FC236}">
                <a16:creationId xmlns:a16="http://schemas.microsoft.com/office/drawing/2014/main" id="{B69B58AE-1A41-6B55-E288-E319F38809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cxnSp>
        <p:nvCxnSpPr>
          <p:cNvPr id="5" name="Google Shape;172;p39">
            <a:extLst>
              <a:ext uri="{FF2B5EF4-FFF2-40B4-BE49-F238E27FC236}">
                <a16:creationId xmlns:a16="http://schemas.microsoft.com/office/drawing/2014/main" id="{7E232656-FBE6-D883-92B9-FD07AD0928C0}"/>
              </a:ext>
            </a:extLst>
          </p:cNvPr>
          <p:cNvCxnSpPr/>
          <p:nvPr/>
        </p:nvCxnSpPr>
        <p:spPr>
          <a:xfrm>
            <a:off x="1026200" y="37973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922014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4;p44">
            <a:extLst>
              <a:ext uri="{FF2B5EF4-FFF2-40B4-BE49-F238E27FC236}">
                <a16:creationId xmlns:a16="http://schemas.microsoft.com/office/drawing/2014/main" id="{8AED6345-4F11-8847-92CA-82A9A22363B8}"/>
              </a:ext>
            </a:extLst>
          </p:cNvPr>
          <p:cNvSpPr txBox="1">
            <a:spLocks noGrp="1"/>
          </p:cNvSpPr>
          <p:nvPr>
            <p:ph type="title"/>
          </p:nvPr>
        </p:nvSpPr>
        <p:spPr>
          <a:xfrm>
            <a:off x="938213" y="444500"/>
            <a:ext cx="4702175" cy="4419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u="none" strike="noStrike" cap="none" dirty="0">
                <a:effectLst/>
                <a:latin typeface="Montserrat ExtraBold" panose="00000900000000000000" pitchFamily="2" charset="0"/>
                <a:ea typeface="Arial"/>
                <a:cs typeface="Arial"/>
                <a:sym typeface="Arial"/>
              </a:rPr>
              <a:t>GET METHOD</a:t>
            </a:r>
            <a:endParaRPr dirty="0">
              <a:latin typeface="Montserrat ExtraBold" panose="00000900000000000000" pitchFamily="2" charset="0"/>
            </a:endParaRPr>
          </a:p>
        </p:txBody>
      </p: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pic>
        <p:nvPicPr>
          <p:cNvPr id="4" name="Picture 3">
            <a:extLst>
              <a:ext uri="{FF2B5EF4-FFF2-40B4-BE49-F238E27FC236}">
                <a16:creationId xmlns:a16="http://schemas.microsoft.com/office/drawing/2014/main" id="{4C835471-9BF0-535B-65A8-F009A0F8264F}"/>
              </a:ext>
            </a:extLst>
          </p:cNvPr>
          <p:cNvPicPr>
            <a:picLocks noChangeAspect="1"/>
          </p:cNvPicPr>
          <p:nvPr/>
        </p:nvPicPr>
        <p:blipFill rotWithShape="1">
          <a:blip r:embed="rId3"/>
          <a:srcRect b="57895"/>
          <a:stretch/>
        </p:blipFill>
        <p:spPr>
          <a:xfrm>
            <a:off x="3177609" y="63166"/>
            <a:ext cx="5122769" cy="5017168"/>
          </a:xfrm>
          <a:prstGeom prst="rect">
            <a:avLst/>
          </a:prstGeom>
        </p:spPr>
      </p:pic>
    </p:spTree>
    <p:extLst>
      <p:ext uri="{BB962C8B-B14F-4D97-AF65-F5344CB8AC3E}">
        <p14:creationId xmlns:p14="http://schemas.microsoft.com/office/powerpoint/2010/main" val="3374155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4;p44">
            <a:extLst>
              <a:ext uri="{FF2B5EF4-FFF2-40B4-BE49-F238E27FC236}">
                <a16:creationId xmlns:a16="http://schemas.microsoft.com/office/drawing/2014/main" id="{8AED6345-4F11-8847-92CA-82A9A22363B8}"/>
              </a:ext>
            </a:extLst>
          </p:cNvPr>
          <p:cNvSpPr txBox="1">
            <a:spLocks noGrp="1"/>
          </p:cNvSpPr>
          <p:nvPr>
            <p:ph type="title"/>
          </p:nvPr>
        </p:nvSpPr>
        <p:spPr>
          <a:xfrm>
            <a:off x="938213" y="444500"/>
            <a:ext cx="4702175" cy="4419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u="none" strike="noStrike" cap="none" dirty="0">
                <a:effectLst/>
                <a:latin typeface="Montserrat ExtraBold" panose="00000900000000000000" pitchFamily="2" charset="0"/>
                <a:ea typeface="Arial"/>
                <a:cs typeface="Arial"/>
                <a:sym typeface="Arial"/>
              </a:rPr>
              <a:t>POST METHOD</a:t>
            </a:r>
            <a:endParaRPr dirty="0">
              <a:latin typeface="Montserrat ExtraBold" panose="00000900000000000000" pitchFamily="2" charset="0"/>
            </a:endParaRPr>
          </a:p>
        </p:txBody>
      </p: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pic>
        <p:nvPicPr>
          <p:cNvPr id="5" name="Picture 4">
            <a:extLst>
              <a:ext uri="{FF2B5EF4-FFF2-40B4-BE49-F238E27FC236}">
                <a16:creationId xmlns:a16="http://schemas.microsoft.com/office/drawing/2014/main" id="{981630E0-C9DD-B223-FFFC-DB3F0FFD61E7}"/>
              </a:ext>
            </a:extLst>
          </p:cNvPr>
          <p:cNvPicPr>
            <a:picLocks noChangeAspect="1"/>
          </p:cNvPicPr>
          <p:nvPr/>
        </p:nvPicPr>
        <p:blipFill rotWithShape="1">
          <a:blip r:embed="rId3"/>
          <a:srcRect b="53684"/>
          <a:stretch/>
        </p:blipFill>
        <p:spPr>
          <a:xfrm>
            <a:off x="3768312" y="0"/>
            <a:ext cx="4437475" cy="5017168"/>
          </a:xfrm>
          <a:prstGeom prst="rect">
            <a:avLst/>
          </a:prstGeom>
        </p:spPr>
      </p:pic>
    </p:spTree>
    <p:extLst>
      <p:ext uri="{BB962C8B-B14F-4D97-AF65-F5344CB8AC3E}">
        <p14:creationId xmlns:p14="http://schemas.microsoft.com/office/powerpoint/2010/main" val="3003109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4;p44">
            <a:extLst>
              <a:ext uri="{FF2B5EF4-FFF2-40B4-BE49-F238E27FC236}">
                <a16:creationId xmlns:a16="http://schemas.microsoft.com/office/drawing/2014/main" id="{8AED6345-4F11-8847-92CA-82A9A22363B8}"/>
              </a:ext>
            </a:extLst>
          </p:cNvPr>
          <p:cNvSpPr txBox="1">
            <a:spLocks noGrp="1"/>
          </p:cNvSpPr>
          <p:nvPr>
            <p:ph type="title"/>
          </p:nvPr>
        </p:nvSpPr>
        <p:spPr>
          <a:xfrm>
            <a:off x="938213" y="444500"/>
            <a:ext cx="4702175" cy="4419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u="none" strike="noStrike" cap="none" dirty="0">
                <a:effectLst/>
                <a:latin typeface="Montserrat ExtraBold" panose="00000900000000000000" pitchFamily="2" charset="0"/>
                <a:ea typeface="Arial"/>
                <a:cs typeface="Arial"/>
                <a:sym typeface="Arial"/>
              </a:rPr>
              <a:t>PUT METHOD</a:t>
            </a:r>
            <a:endParaRPr dirty="0">
              <a:latin typeface="Montserrat ExtraBold" panose="00000900000000000000" pitchFamily="2" charset="0"/>
            </a:endParaRPr>
          </a:p>
        </p:txBody>
      </p: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9000"/>
            <a:ext cx="2080440" cy="441998"/>
          </a:xfrm>
          <a:prstGeom prst="rect">
            <a:avLst/>
          </a:prstGeom>
        </p:spPr>
      </p:pic>
      <p:pic>
        <p:nvPicPr>
          <p:cNvPr id="4" name="Picture 3">
            <a:extLst>
              <a:ext uri="{FF2B5EF4-FFF2-40B4-BE49-F238E27FC236}">
                <a16:creationId xmlns:a16="http://schemas.microsoft.com/office/drawing/2014/main" id="{BCDCE0EF-B2A9-2D02-CE74-AF2A76B9461D}"/>
              </a:ext>
            </a:extLst>
          </p:cNvPr>
          <p:cNvPicPr>
            <a:picLocks noChangeAspect="1"/>
          </p:cNvPicPr>
          <p:nvPr/>
        </p:nvPicPr>
        <p:blipFill rotWithShape="1">
          <a:blip r:embed="rId3"/>
          <a:srcRect b="52047"/>
          <a:stretch/>
        </p:blipFill>
        <p:spPr>
          <a:xfrm>
            <a:off x="3889003" y="-1"/>
            <a:ext cx="4316784" cy="5053263"/>
          </a:xfrm>
          <a:prstGeom prst="rect">
            <a:avLst/>
          </a:prstGeom>
        </p:spPr>
      </p:pic>
    </p:spTree>
    <p:extLst>
      <p:ext uri="{BB962C8B-B14F-4D97-AF65-F5344CB8AC3E}">
        <p14:creationId xmlns:p14="http://schemas.microsoft.com/office/powerpoint/2010/main" val="833299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4;p44">
            <a:extLst>
              <a:ext uri="{FF2B5EF4-FFF2-40B4-BE49-F238E27FC236}">
                <a16:creationId xmlns:a16="http://schemas.microsoft.com/office/drawing/2014/main" id="{8AED6345-4F11-8847-92CA-82A9A22363B8}"/>
              </a:ext>
            </a:extLst>
          </p:cNvPr>
          <p:cNvSpPr txBox="1">
            <a:spLocks noGrp="1"/>
          </p:cNvSpPr>
          <p:nvPr>
            <p:ph type="title"/>
          </p:nvPr>
        </p:nvSpPr>
        <p:spPr>
          <a:xfrm>
            <a:off x="938213" y="444500"/>
            <a:ext cx="4702175" cy="4419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u="none" strike="noStrike" cap="none" dirty="0">
                <a:effectLst/>
                <a:latin typeface="Montserrat ExtraBold" panose="00000900000000000000" pitchFamily="2" charset="0"/>
                <a:ea typeface="Arial"/>
                <a:cs typeface="Arial"/>
                <a:sym typeface="Arial"/>
              </a:rPr>
              <a:t>DELETE METHOD</a:t>
            </a:r>
            <a:endParaRPr dirty="0">
              <a:latin typeface="Montserrat ExtraBold" panose="00000900000000000000" pitchFamily="2" charset="0"/>
            </a:endParaRPr>
          </a:p>
        </p:txBody>
      </p: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9000"/>
            <a:ext cx="2080440" cy="441998"/>
          </a:xfrm>
          <a:prstGeom prst="rect">
            <a:avLst/>
          </a:prstGeom>
        </p:spPr>
      </p:pic>
      <p:pic>
        <p:nvPicPr>
          <p:cNvPr id="5" name="Picture 4">
            <a:extLst>
              <a:ext uri="{FF2B5EF4-FFF2-40B4-BE49-F238E27FC236}">
                <a16:creationId xmlns:a16="http://schemas.microsoft.com/office/drawing/2014/main" id="{6D03610F-4000-991F-5B0C-620E3754563E}"/>
              </a:ext>
            </a:extLst>
          </p:cNvPr>
          <p:cNvPicPr>
            <a:picLocks noChangeAspect="1"/>
          </p:cNvPicPr>
          <p:nvPr/>
        </p:nvPicPr>
        <p:blipFill rotWithShape="1">
          <a:blip r:embed="rId3"/>
          <a:srcRect b="54854"/>
          <a:stretch/>
        </p:blipFill>
        <p:spPr>
          <a:xfrm>
            <a:off x="2980147" y="0"/>
            <a:ext cx="5225640" cy="5143500"/>
          </a:xfrm>
          <a:prstGeom prst="rect">
            <a:avLst/>
          </a:prstGeom>
        </p:spPr>
      </p:pic>
    </p:spTree>
    <p:extLst>
      <p:ext uri="{BB962C8B-B14F-4D97-AF65-F5344CB8AC3E}">
        <p14:creationId xmlns:p14="http://schemas.microsoft.com/office/powerpoint/2010/main" val="3475664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B82B-09D9-756F-9478-8786E831AF10}"/>
              </a:ext>
            </a:extLst>
          </p:cNvPr>
          <p:cNvSpPr>
            <a:spLocks noGrp="1"/>
          </p:cNvSpPr>
          <p:nvPr>
            <p:ph type="title"/>
          </p:nvPr>
        </p:nvSpPr>
        <p:spPr>
          <a:xfrm>
            <a:off x="886265" y="2101050"/>
            <a:ext cx="5735700" cy="941400"/>
          </a:xfrm>
        </p:spPr>
        <p:txBody>
          <a:bodyPr/>
          <a:lstStyle/>
          <a:p>
            <a:r>
              <a:rPr lang="en-US" sz="3200" dirty="0"/>
              <a:t>UPSTREAM AND DOWNSTREAM </a:t>
            </a:r>
          </a:p>
        </p:txBody>
      </p:sp>
      <p:pic>
        <p:nvPicPr>
          <p:cNvPr id="4" name="Picture 3" descr="A picture containing text&#10;&#10;Description automatically generated">
            <a:extLst>
              <a:ext uri="{FF2B5EF4-FFF2-40B4-BE49-F238E27FC236}">
                <a16:creationId xmlns:a16="http://schemas.microsoft.com/office/drawing/2014/main" id="{6CF47F11-D02B-E6F3-65F8-3E019F372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cxnSp>
        <p:nvCxnSpPr>
          <p:cNvPr id="5" name="Google Shape;216;p44">
            <a:extLst>
              <a:ext uri="{FF2B5EF4-FFF2-40B4-BE49-F238E27FC236}">
                <a16:creationId xmlns:a16="http://schemas.microsoft.com/office/drawing/2014/main" id="{5DD5C7C4-4CCE-EC38-1AC7-0141102E8CD5}"/>
              </a:ext>
            </a:extLst>
          </p:cNvPr>
          <p:cNvCxnSpPr>
            <a:cxnSpLocks/>
          </p:cNvCxnSpPr>
          <p:nvPr/>
        </p:nvCxnSpPr>
        <p:spPr>
          <a:xfrm flipH="1">
            <a:off x="886265" y="2101050"/>
            <a:ext cx="461420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12914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4;p44">
            <a:extLst>
              <a:ext uri="{FF2B5EF4-FFF2-40B4-BE49-F238E27FC236}">
                <a16:creationId xmlns:a16="http://schemas.microsoft.com/office/drawing/2014/main" id="{8AED6345-4F11-8847-92CA-82A9A22363B8}"/>
              </a:ext>
            </a:extLst>
          </p:cNvPr>
          <p:cNvSpPr txBox="1">
            <a:spLocks noGrp="1"/>
          </p:cNvSpPr>
          <p:nvPr>
            <p:ph type="title"/>
          </p:nvPr>
        </p:nvSpPr>
        <p:spPr>
          <a:xfrm>
            <a:off x="938213" y="444500"/>
            <a:ext cx="4702175" cy="9413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MANAGEMENT</a:t>
            </a:r>
            <a:br>
              <a:rPr lang="en" dirty="0"/>
            </a:br>
            <a:r>
              <a:rPr lang="en-US" sz="1600" b="0" i="0" u="none" strike="noStrike" cap="none" dirty="0">
                <a:solidFill>
                  <a:schemeClr val="bg1"/>
                </a:solidFill>
                <a:effectLst/>
                <a:latin typeface="Montserrat ExtraBold" panose="00000900000000000000" pitchFamily="2" charset="0"/>
                <a:ea typeface="Arial"/>
                <a:cs typeface="Arial"/>
                <a:sym typeface="Arial"/>
              </a:rPr>
              <a:t>IT20029968</a:t>
            </a:r>
            <a:endParaRPr dirty="0">
              <a:solidFill>
                <a:schemeClr val="bg1"/>
              </a:solidFill>
              <a:latin typeface="Montserrat ExtraBold" panose="00000900000000000000" pitchFamily="2" charset="0"/>
            </a:endParaRPr>
          </a:p>
        </p:txBody>
      </p:sp>
      <p:cxnSp>
        <p:nvCxnSpPr>
          <p:cNvPr id="4" name="Google Shape;216;p44">
            <a:extLst>
              <a:ext uri="{FF2B5EF4-FFF2-40B4-BE49-F238E27FC236}">
                <a16:creationId xmlns:a16="http://schemas.microsoft.com/office/drawing/2014/main" id="{7EF9EC05-1E29-7C9E-9DA0-4425D8DB309F}"/>
              </a:ext>
            </a:extLst>
          </p:cNvPr>
          <p:cNvCxnSpPr/>
          <p:nvPr/>
        </p:nvCxnSpPr>
        <p:spPr>
          <a:xfrm>
            <a:off x="1026200" y="4450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pic>
        <p:nvPicPr>
          <p:cNvPr id="7" name="Picture 6">
            <a:extLst>
              <a:ext uri="{FF2B5EF4-FFF2-40B4-BE49-F238E27FC236}">
                <a16:creationId xmlns:a16="http://schemas.microsoft.com/office/drawing/2014/main" id="{83AB1CDA-51BC-3203-2564-F74D4484C06E}"/>
              </a:ext>
            </a:extLst>
          </p:cNvPr>
          <p:cNvPicPr>
            <a:picLocks noChangeAspect="1"/>
          </p:cNvPicPr>
          <p:nvPr/>
        </p:nvPicPr>
        <p:blipFill rotWithShape="1">
          <a:blip r:embed="rId3"/>
          <a:srcRect t="8622" r="50000" b="8632"/>
          <a:stretch/>
        </p:blipFill>
        <p:spPr>
          <a:xfrm>
            <a:off x="3633787" y="889525"/>
            <a:ext cx="4572000" cy="4253975"/>
          </a:xfrm>
          <a:prstGeom prst="rect">
            <a:avLst/>
          </a:prstGeom>
        </p:spPr>
      </p:pic>
      <p:sp>
        <p:nvSpPr>
          <p:cNvPr id="8" name="TextBox 7">
            <a:extLst>
              <a:ext uri="{FF2B5EF4-FFF2-40B4-BE49-F238E27FC236}">
                <a16:creationId xmlns:a16="http://schemas.microsoft.com/office/drawing/2014/main" id="{73BF2C9B-31AF-236B-56C9-0A280F7C5398}"/>
              </a:ext>
            </a:extLst>
          </p:cNvPr>
          <p:cNvSpPr txBox="1"/>
          <p:nvPr/>
        </p:nvSpPr>
        <p:spPr>
          <a:xfrm>
            <a:off x="938213" y="2263973"/>
            <a:ext cx="2080440" cy="307777"/>
          </a:xfrm>
          <a:prstGeom prst="rect">
            <a:avLst/>
          </a:prstGeom>
          <a:noFill/>
        </p:spPr>
        <p:txBody>
          <a:bodyPr wrap="square" rtlCol="0">
            <a:spAutoFit/>
          </a:bodyPr>
          <a:lstStyle/>
          <a:p>
            <a:r>
              <a:rPr lang="en-US" b="1" dirty="0">
                <a:solidFill>
                  <a:schemeClr val="bg1"/>
                </a:solidFill>
                <a:latin typeface="Montserrat" panose="00000500000000000000" pitchFamily="2" charset="0"/>
              </a:rPr>
              <a:t>ocelot.json</a:t>
            </a:r>
          </a:p>
        </p:txBody>
      </p:sp>
    </p:spTree>
    <p:extLst>
      <p:ext uri="{BB962C8B-B14F-4D97-AF65-F5344CB8AC3E}">
        <p14:creationId xmlns:p14="http://schemas.microsoft.com/office/powerpoint/2010/main" val="8550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
        <p:nvSpPr>
          <p:cNvPr id="8" name="TextBox 7">
            <a:extLst>
              <a:ext uri="{FF2B5EF4-FFF2-40B4-BE49-F238E27FC236}">
                <a16:creationId xmlns:a16="http://schemas.microsoft.com/office/drawing/2014/main" id="{73BF2C9B-31AF-236B-56C9-0A280F7C5398}"/>
              </a:ext>
            </a:extLst>
          </p:cNvPr>
          <p:cNvSpPr txBox="1"/>
          <p:nvPr/>
        </p:nvSpPr>
        <p:spPr>
          <a:xfrm>
            <a:off x="561023" y="400883"/>
            <a:ext cx="2080440" cy="307777"/>
          </a:xfrm>
          <a:prstGeom prst="rect">
            <a:avLst/>
          </a:prstGeom>
          <a:noFill/>
        </p:spPr>
        <p:txBody>
          <a:bodyPr wrap="square" rtlCol="0">
            <a:spAutoFit/>
          </a:bodyPr>
          <a:lstStyle/>
          <a:p>
            <a:r>
              <a:rPr lang="en-US" b="1" dirty="0">
                <a:solidFill>
                  <a:schemeClr val="bg1"/>
                </a:solidFill>
                <a:latin typeface="Montserrat" panose="00000500000000000000" pitchFamily="2" charset="0"/>
              </a:rPr>
              <a:t>launchSettings.json</a:t>
            </a:r>
          </a:p>
        </p:txBody>
      </p:sp>
      <p:pic>
        <p:nvPicPr>
          <p:cNvPr id="12" name="Picture 11">
            <a:extLst>
              <a:ext uri="{FF2B5EF4-FFF2-40B4-BE49-F238E27FC236}">
                <a16:creationId xmlns:a16="http://schemas.microsoft.com/office/drawing/2014/main" id="{30C022B2-0434-2050-98CE-52117C7D1139}"/>
              </a:ext>
            </a:extLst>
          </p:cNvPr>
          <p:cNvPicPr>
            <a:picLocks noChangeAspect="1"/>
          </p:cNvPicPr>
          <p:nvPr/>
        </p:nvPicPr>
        <p:blipFill rotWithShape="1">
          <a:blip r:embed="rId3"/>
          <a:srcRect t="8117" r="22875" b="6158"/>
          <a:stretch/>
        </p:blipFill>
        <p:spPr>
          <a:xfrm>
            <a:off x="1965960" y="708661"/>
            <a:ext cx="7052310" cy="3992842"/>
          </a:xfrm>
          <a:prstGeom prst="rect">
            <a:avLst/>
          </a:prstGeom>
        </p:spPr>
      </p:pic>
    </p:spTree>
    <p:extLst>
      <p:ext uri="{BB962C8B-B14F-4D97-AF65-F5344CB8AC3E}">
        <p14:creationId xmlns:p14="http://schemas.microsoft.com/office/powerpoint/2010/main" val="55221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
        <p:nvSpPr>
          <p:cNvPr id="2" name="TextBox 1">
            <a:extLst>
              <a:ext uri="{FF2B5EF4-FFF2-40B4-BE49-F238E27FC236}">
                <a16:creationId xmlns:a16="http://schemas.microsoft.com/office/drawing/2014/main" id="{0AAE11A7-8689-D2C1-64A3-C93382A1384C}"/>
              </a:ext>
            </a:extLst>
          </p:cNvPr>
          <p:cNvSpPr txBox="1"/>
          <p:nvPr/>
        </p:nvSpPr>
        <p:spPr>
          <a:xfrm>
            <a:off x="812483" y="400883"/>
            <a:ext cx="2080440" cy="307777"/>
          </a:xfrm>
          <a:prstGeom prst="rect">
            <a:avLst/>
          </a:prstGeom>
          <a:noFill/>
        </p:spPr>
        <p:txBody>
          <a:bodyPr wrap="square" rtlCol="0">
            <a:spAutoFit/>
          </a:bodyPr>
          <a:lstStyle/>
          <a:p>
            <a:r>
              <a:rPr lang="en-US" b="1" dirty="0">
                <a:solidFill>
                  <a:schemeClr val="bg1"/>
                </a:solidFill>
                <a:latin typeface="Montserrat" panose="00000500000000000000" pitchFamily="2" charset="0"/>
              </a:rPr>
              <a:t>Output</a:t>
            </a:r>
          </a:p>
        </p:txBody>
      </p:sp>
      <p:pic>
        <p:nvPicPr>
          <p:cNvPr id="4" name="Picture 3">
            <a:extLst>
              <a:ext uri="{FF2B5EF4-FFF2-40B4-BE49-F238E27FC236}">
                <a16:creationId xmlns:a16="http://schemas.microsoft.com/office/drawing/2014/main" id="{3B40D0A7-9189-C3A2-F475-AF3F04E9BF63}"/>
              </a:ext>
            </a:extLst>
          </p:cNvPr>
          <p:cNvPicPr>
            <a:picLocks noChangeAspect="1"/>
          </p:cNvPicPr>
          <p:nvPr/>
        </p:nvPicPr>
        <p:blipFill>
          <a:blip r:embed="rId3"/>
          <a:stretch>
            <a:fillRect/>
          </a:stretch>
        </p:blipFill>
        <p:spPr>
          <a:xfrm>
            <a:off x="1346200" y="646630"/>
            <a:ext cx="7632700" cy="4054872"/>
          </a:xfrm>
          <a:prstGeom prst="rect">
            <a:avLst/>
          </a:prstGeom>
        </p:spPr>
      </p:pic>
    </p:spTree>
    <p:extLst>
      <p:ext uri="{BB962C8B-B14F-4D97-AF65-F5344CB8AC3E}">
        <p14:creationId xmlns:p14="http://schemas.microsoft.com/office/powerpoint/2010/main" val="3104826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4;p44">
            <a:extLst>
              <a:ext uri="{FF2B5EF4-FFF2-40B4-BE49-F238E27FC236}">
                <a16:creationId xmlns:a16="http://schemas.microsoft.com/office/drawing/2014/main" id="{8AED6345-4F11-8847-92CA-82A9A22363B8}"/>
              </a:ext>
            </a:extLst>
          </p:cNvPr>
          <p:cNvSpPr txBox="1">
            <a:spLocks noGrp="1"/>
          </p:cNvSpPr>
          <p:nvPr>
            <p:ph type="title"/>
          </p:nvPr>
        </p:nvSpPr>
        <p:spPr>
          <a:xfrm>
            <a:off x="938213" y="444500"/>
            <a:ext cx="4702175" cy="9413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INVENTORY MANAGEMENT</a:t>
            </a:r>
            <a:br>
              <a:rPr lang="en" dirty="0"/>
            </a:br>
            <a:r>
              <a:rPr lang="en-US" sz="1600" b="0" i="0" u="none" strike="noStrike" cap="none" dirty="0">
                <a:solidFill>
                  <a:schemeClr val="bg1"/>
                </a:solidFill>
                <a:effectLst/>
                <a:latin typeface="Montserrat ExtraBold" panose="00000900000000000000" pitchFamily="2" charset="0"/>
                <a:ea typeface="Arial"/>
                <a:cs typeface="Arial"/>
                <a:sym typeface="Arial"/>
              </a:rPr>
              <a:t>IT19192024</a:t>
            </a:r>
            <a:endParaRPr dirty="0">
              <a:solidFill>
                <a:schemeClr val="bg1"/>
              </a:solidFill>
              <a:latin typeface="Montserrat ExtraBold" panose="00000900000000000000" pitchFamily="2" charset="0"/>
            </a:endParaRPr>
          </a:p>
        </p:txBody>
      </p:sp>
      <p:cxnSp>
        <p:nvCxnSpPr>
          <p:cNvPr id="4" name="Google Shape;216;p44">
            <a:extLst>
              <a:ext uri="{FF2B5EF4-FFF2-40B4-BE49-F238E27FC236}">
                <a16:creationId xmlns:a16="http://schemas.microsoft.com/office/drawing/2014/main" id="{7EF9EC05-1E29-7C9E-9DA0-4425D8DB309F}"/>
              </a:ext>
            </a:extLst>
          </p:cNvPr>
          <p:cNvCxnSpPr/>
          <p:nvPr/>
        </p:nvCxnSpPr>
        <p:spPr>
          <a:xfrm>
            <a:off x="1026200" y="4450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
        <p:nvSpPr>
          <p:cNvPr id="2" name="TextBox 1">
            <a:extLst>
              <a:ext uri="{FF2B5EF4-FFF2-40B4-BE49-F238E27FC236}">
                <a16:creationId xmlns:a16="http://schemas.microsoft.com/office/drawing/2014/main" id="{C6DDB4D3-CD6A-1B5E-3E45-5D242FE8BEC8}"/>
              </a:ext>
            </a:extLst>
          </p:cNvPr>
          <p:cNvSpPr txBox="1"/>
          <p:nvPr/>
        </p:nvSpPr>
        <p:spPr>
          <a:xfrm>
            <a:off x="938213" y="2263973"/>
            <a:ext cx="2080440" cy="307777"/>
          </a:xfrm>
          <a:prstGeom prst="rect">
            <a:avLst/>
          </a:prstGeom>
          <a:noFill/>
        </p:spPr>
        <p:txBody>
          <a:bodyPr wrap="square" rtlCol="0">
            <a:spAutoFit/>
          </a:bodyPr>
          <a:lstStyle/>
          <a:p>
            <a:r>
              <a:rPr lang="en-US" b="1" dirty="0">
                <a:solidFill>
                  <a:schemeClr val="bg1"/>
                </a:solidFill>
                <a:latin typeface="Montserrat" panose="00000500000000000000" pitchFamily="2" charset="0"/>
              </a:rPr>
              <a:t>ocelot.json</a:t>
            </a:r>
          </a:p>
        </p:txBody>
      </p:sp>
      <p:pic>
        <p:nvPicPr>
          <p:cNvPr id="8" name="Picture 7">
            <a:extLst>
              <a:ext uri="{FF2B5EF4-FFF2-40B4-BE49-F238E27FC236}">
                <a16:creationId xmlns:a16="http://schemas.microsoft.com/office/drawing/2014/main" id="{DDD18315-38F0-62DB-140C-8BB1E979D766}"/>
              </a:ext>
            </a:extLst>
          </p:cNvPr>
          <p:cNvPicPr>
            <a:picLocks noChangeAspect="1"/>
          </p:cNvPicPr>
          <p:nvPr/>
        </p:nvPicPr>
        <p:blipFill rotWithShape="1">
          <a:blip r:embed="rId4"/>
          <a:srcRect t="8622" r="58561" b="6646"/>
          <a:stretch/>
        </p:blipFill>
        <p:spPr>
          <a:xfrm>
            <a:off x="4491989" y="874084"/>
            <a:ext cx="3713797" cy="4269416"/>
          </a:xfrm>
          <a:prstGeom prst="rect">
            <a:avLst/>
          </a:prstGeom>
        </p:spPr>
      </p:pic>
    </p:spTree>
    <p:extLst>
      <p:ext uri="{BB962C8B-B14F-4D97-AF65-F5344CB8AC3E}">
        <p14:creationId xmlns:p14="http://schemas.microsoft.com/office/powerpoint/2010/main" val="2147460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
        <p:nvSpPr>
          <p:cNvPr id="8" name="TextBox 7">
            <a:extLst>
              <a:ext uri="{FF2B5EF4-FFF2-40B4-BE49-F238E27FC236}">
                <a16:creationId xmlns:a16="http://schemas.microsoft.com/office/drawing/2014/main" id="{73BF2C9B-31AF-236B-56C9-0A280F7C5398}"/>
              </a:ext>
            </a:extLst>
          </p:cNvPr>
          <p:cNvSpPr txBox="1"/>
          <p:nvPr/>
        </p:nvSpPr>
        <p:spPr>
          <a:xfrm>
            <a:off x="812483" y="400883"/>
            <a:ext cx="2080440" cy="307777"/>
          </a:xfrm>
          <a:prstGeom prst="rect">
            <a:avLst/>
          </a:prstGeom>
          <a:noFill/>
        </p:spPr>
        <p:txBody>
          <a:bodyPr wrap="square" rtlCol="0">
            <a:spAutoFit/>
          </a:bodyPr>
          <a:lstStyle/>
          <a:p>
            <a:r>
              <a:rPr lang="en-US" b="1" dirty="0">
                <a:solidFill>
                  <a:schemeClr val="bg1"/>
                </a:solidFill>
                <a:latin typeface="Montserrat" panose="00000500000000000000" pitchFamily="2" charset="0"/>
              </a:rPr>
              <a:t>launchSettings.json</a:t>
            </a:r>
          </a:p>
        </p:txBody>
      </p:sp>
      <p:pic>
        <p:nvPicPr>
          <p:cNvPr id="5" name="Picture 4">
            <a:extLst>
              <a:ext uri="{FF2B5EF4-FFF2-40B4-BE49-F238E27FC236}">
                <a16:creationId xmlns:a16="http://schemas.microsoft.com/office/drawing/2014/main" id="{D0A1DC84-9DE0-860E-A527-46573F052787}"/>
              </a:ext>
            </a:extLst>
          </p:cNvPr>
          <p:cNvPicPr>
            <a:picLocks noChangeAspect="1"/>
          </p:cNvPicPr>
          <p:nvPr/>
        </p:nvPicPr>
        <p:blipFill rotWithShape="1">
          <a:blip r:embed="rId3"/>
          <a:srcRect t="8353" r="23000" b="6158"/>
          <a:stretch/>
        </p:blipFill>
        <p:spPr>
          <a:xfrm>
            <a:off x="1943100" y="708660"/>
            <a:ext cx="7040880" cy="4152862"/>
          </a:xfrm>
          <a:prstGeom prst="rect">
            <a:avLst/>
          </a:prstGeom>
        </p:spPr>
      </p:pic>
    </p:spTree>
    <p:extLst>
      <p:ext uri="{BB962C8B-B14F-4D97-AF65-F5344CB8AC3E}">
        <p14:creationId xmlns:p14="http://schemas.microsoft.com/office/powerpoint/2010/main" val="1150699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253297"/>
            <a:ext cx="4215467" cy="1165650"/>
          </a:xfrm>
          <a:prstGeom prst="rect">
            <a:avLst/>
          </a:prstGeom>
        </p:spPr>
        <p:txBody>
          <a:bodyPr spcFirstLastPara="1" wrap="square" lIns="91425" tIns="91425" rIns="91425" bIns="91425" anchor="b" anchorCtr="0">
            <a:noAutofit/>
          </a:bodyPr>
          <a:lstStyle/>
          <a:p>
            <a:pPr lvl="0" algn="l" rtl="0">
              <a:spcBef>
                <a:spcPts val="0"/>
              </a:spcBef>
              <a:spcAft>
                <a:spcPts val="1600"/>
              </a:spcAft>
            </a:pPr>
            <a:r>
              <a:rPr lang="en-US" sz="2400" dirty="0"/>
              <a:t>DEFINITION AND ELABORATION ON THE   MICROSERVICES </a:t>
            </a:r>
          </a:p>
        </p:txBody>
      </p:sp>
      <p:sp>
        <p:nvSpPr>
          <p:cNvPr id="207" name="Google Shape;207;p43"/>
          <p:cNvSpPr txBox="1">
            <a:spLocks noGrp="1"/>
          </p:cNvSpPr>
          <p:nvPr>
            <p:ph type="title" idx="2"/>
          </p:nvPr>
        </p:nvSpPr>
        <p:spPr>
          <a:xfrm>
            <a:off x="1048270" y="3104617"/>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cxnSp>
        <p:nvCxnSpPr>
          <p:cNvPr id="209" name="Google Shape;209;p43"/>
          <p:cNvCxnSpPr/>
          <p:nvPr/>
        </p:nvCxnSpPr>
        <p:spPr>
          <a:xfrm>
            <a:off x="3610750" y="307041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descr="A picture containing text&#10;&#10;Description automatically generated">
            <a:extLst>
              <a:ext uri="{FF2B5EF4-FFF2-40B4-BE49-F238E27FC236}">
                <a16:creationId xmlns:a16="http://schemas.microsoft.com/office/drawing/2014/main" id="{C5D48AF4-85DB-9176-F77E-785A041F6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
        <p:nvSpPr>
          <p:cNvPr id="2" name="TextBox 1">
            <a:extLst>
              <a:ext uri="{FF2B5EF4-FFF2-40B4-BE49-F238E27FC236}">
                <a16:creationId xmlns:a16="http://schemas.microsoft.com/office/drawing/2014/main" id="{C8EFB685-5EBC-D3D5-1EF3-81FBAE6AFDAA}"/>
              </a:ext>
            </a:extLst>
          </p:cNvPr>
          <p:cNvSpPr txBox="1"/>
          <p:nvPr/>
        </p:nvSpPr>
        <p:spPr>
          <a:xfrm>
            <a:off x="812483" y="400883"/>
            <a:ext cx="2080440" cy="307777"/>
          </a:xfrm>
          <a:prstGeom prst="rect">
            <a:avLst/>
          </a:prstGeom>
          <a:noFill/>
        </p:spPr>
        <p:txBody>
          <a:bodyPr wrap="square" rtlCol="0">
            <a:spAutoFit/>
          </a:bodyPr>
          <a:lstStyle/>
          <a:p>
            <a:r>
              <a:rPr lang="en-US" b="1" dirty="0">
                <a:solidFill>
                  <a:schemeClr val="bg1"/>
                </a:solidFill>
                <a:latin typeface="Montserrat" panose="00000500000000000000" pitchFamily="2" charset="0"/>
              </a:rPr>
              <a:t>Output</a:t>
            </a:r>
          </a:p>
        </p:txBody>
      </p:sp>
      <p:pic>
        <p:nvPicPr>
          <p:cNvPr id="4" name="Picture 3">
            <a:extLst>
              <a:ext uri="{FF2B5EF4-FFF2-40B4-BE49-F238E27FC236}">
                <a16:creationId xmlns:a16="http://schemas.microsoft.com/office/drawing/2014/main" id="{86281C3D-1DDF-172D-E746-FA92B0BA40A1}"/>
              </a:ext>
            </a:extLst>
          </p:cNvPr>
          <p:cNvPicPr>
            <a:picLocks noChangeAspect="1"/>
          </p:cNvPicPr>
          <p:nvPr/>
        </p:nvPicPr>
        <p:blipFill>
          <a:blip r:embed="rId3"/>
          <a:stretch>
            <a:fillRect/>
          </a:stretch>
        </p:blipFill>
        <p:spPr>
          <a:xfrm>
            <a:off x="1409700" y="642920"/>
            <a:ext cx="7607299" cy="4041378"/>
          </a:xfrm>
          <a:prstGeom prst="rect">
            <a:avLst/>
          </a:prstGeom>
        </p:spPr>
      </p:pic>
    </p:spTree>
    <p:extLst>
      <p:ext uri="{BB962C8B-B14F-4D97-AF65-F5344CB8AC3E}">
        <p14:creationId xmlns:p14="http://schemas.microsoft.com/office/powerpoint/2010/main" val="3718656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oogle Shape;216;p44">
            <a:extLst>
              <a:ext uri="{FF2B5EF4-FFF2-40B4-BE49-F238E27FC236}">
                <a16:creationId xmlns:a16="http://schemas.microsoft.com/office/drawing/2014/main" id="{7EF9EC05-1E29-7C9E-9DA0-4425D8DB309F}"/>
              </a:ext>
            </a:extLst>
          </p:cNvPr>
          <p:cNvCxnSpPr/>
          <p:nvPr/>
        </p:nvCxnSpPr>
        <p:spPr>
          <a:xfrm>
            <a:off x="1026200" y="4450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98475"/>
            <a:ext cx="2080440" cy="441998"/>
          </a:xfrm>
          <a:prstGeom prst="rect">
            <a:avLst/>
          </a:prstGeom>
        </p:spPr>
      </p:pic>
      <p:sp>
        <p:nvSpPr>
          <p:cNvPr id="10" name="Google Shape;214;p44">
            <a:extLst>
              <a:ext uri="{FF2B5EF4-FFF2-40B4-BE49-F238E27FC236}">
                <a16:creationId xmlns:a16="http://schemas.microsoft.com/office/drawing/2014/main" id="{B216223C-2FBD-E353-E812-6439DC0E5E2D}"/>
              </a:ext>
            </a:extLst>
          </p:cNvPr>
          <p:cNvSpPr txBox="1">
            <a:spLocks noGrp="1"/>
          </p:cNvSpPr>
          <p:nvPr>
            <p:ph type="title"/>
          </p:nvPr>
        </p:nvSpPr>
        <p:spPr>
          <a:xfrm>
            <a:off x="938500" y="414022"/>
            <a:ext cx="4629300" cy="10261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ORDER MANAGEMENT</a:t>
            </a:r>
            <a:br>
              <a:rPr lang="en" dirty="0"/>
            </a:br>
            <a:r>
              <a:rPr lang="en-US" sz="1600" b="0" i="0" u="none" strike="noStrike" cap="none" dirty="0">
                <a:solidFill>
                  <a:schemeClr val="bg1"/>
                </a:solidFill>
                <a:effectLst/>
                <a:latin typeface="Montserrat ExtraBold" panose="00000900000000000000" pitchFamily="2" charset="0"/>
                <a:ea typeface="Arial"/>
                <a:cs typeface="Arial"/>
                <a:sym typeface="Arial"/>
              </a:rPr>
              <a:t>IT20147846</a:t>
            </a:r>
            <a:endParaRPr dirty="0">
              <a:solidFill>
                <a:schemeClr val="bg1"/>
              </a:solidFill>
              <a:latin typeface="Montserrat ExtraBold" panose="00000900000000000000" pitchFamily="2" charset="0"/>
            </a:endParaRPr>
          </a:p>
        </p:txBody>
      </p:sp>
      <p:sp>
        <p:nvSpPr>
          <p:cNvPr id="2" name="TextBox 1">
            <a:extLst>
              <a:ext uri="{FF2B5EF4-FFF2-40B4-BE49-F238E27FC236}">
                <a16:creationId xmlns:a16="http://schemas.microsoft.com/office/drawing/2014/main" id="{EDCAD7C7-04A6-5882-C096-818DD562761A}"/>
              </a:ext>
            </a:extLst>
          </p:cNvPr>
          <p:cNvSpPr txBox="1"/>
          <p:nvPr/>
        </p:nvSpPr>
        <p:spPr>
          <a:xfrm>
            <a:off x="938213" y="2263973"/>
            <a:ext cx="2080440" cy="307777"/>
          </a:xfrm>
          <a:prstGeom prst="rect">
            <a:avLst/>
          </a:prstGeom>
          <a:noFill/>
        </p:spPr>
        <p:txBody>
          <a:bodyPr wrap="square" rtlCol="0">
            <a:spAutoFit/>
          </a:bodyPr>
          <a:lstStyle/>
          <a:p>
            <a:r>
              <a:rPr lang="en-US" b="1" dirty="0">
                <a:solidFill>
                  <a:schemeClr val="bg1"/>
                </a:solidFill>
                <a:latin typeface="Montserrat" panose="00000500000000000000" pitchFamily="2" charset="0"/>
              </a:rPr>
              <a:t>ocelot.json</a:t>
            </a:r>
          </a:p>
        </p:txBody>
      </p:sp>
      <p:pic>
        <p:nvPicPr>
          <p:cNvPr id="5" name="Picture 4">
            <a:extLst>
              <a:ext uri="{FF2B5EF4-FFF2-40B4-BE49-F238E27FC236}">
                <a16:creationId xmlns:a16="http://schemas.microsoft.com/office/drawing/2014/main" id="{F559DB72-05A1-DAB5-B695-21783EC9CD3A}"/>
              </a:ext>
            </a:extLst>
          </p:cNvPr>
          <p:cNvPicPr>
            <a:picLocks noChangeAspect="1"/>
          </p:cNvPicPr>
          <p:nvPr/>
        </p:nvPicPr>
        <p:blipFill rotWithShape="1">
          <a:blip r:embed="rId4"/>
          <a:srcRect t="8632" r="59625" b="8632"/>
          <a:stretch/>
        </p:blipFill>
        <p:spPr>
          <a:xfrm>
            <a:off x="4513610" y="887023"/>
            <a:ext cx="3691890" cy="4253450"/>
          </a:xfrm>
          <a:prstGeom prst="rect">
            <a:avLst/>
          </a:prstGeom>
        </p:spPr>
      </p:pic>
    </p:spTree>
    <p:extLst>
      <p:ext uri="{BB962C8B-B14F-4D97-AF65-F5344CB8AC3E}">
        <p14:creationId xmlns:p14="http://schemas.microsoft.com/office/powerpoint/2010/main" val="1137099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
        <p:nvSpPr>
          <p:cNvPr id="8" name="TextBox 7">
            <a:extLst>
              <a:ext uri="{FF2B5EF4-FFF2-40B4-BE49-F238E27FC236}">
                <a16:creationId xmlns:a16="http://schemas.microsoft.com/office/drawing/2014/main" id="{73BF2C9B-31AF-236B-56C9-0A280F7C5398}"/>
              </a:ext>
            </a:extLst>
          </p:cNvPr>
          <p:cNvSpPr txBox="1"/>
          <p:nvPr/>
        </p:nvSpPr>
        <p:spPr>
          <a:xfrm>
            <a:off x="595313" y="307777"/>
            <a:ext cx="2080440" cy="307777"/>
          </a:xfrm>
          <a:prstGeom prst="rect">
            <a:avLst/>
          </a:prstGeom>
          <a:noFill/>
        </p:spPr>
        <p:txBody>
          <a:bodyPr wrap="square" rtlCol="0">
            <a:spAutoFit/>
          </a:bodyPr>
          <a:lstStyle/>
          <a:p>
            <a:r>
              <a:rPr lang="en-US" b="1" dirty="0">
                <a:solidFill>
                  <a:schemeClr val="bg1"/>
                </a:solidFill>
                <a:latin typeface="Montserrat" panose="00000500000000000000" pitchFamily="2" charset="0"/>
              </a:rPr>
              <a:t>launchSettings.json</a:t>
            </a:r>
          </a:p>
        </p:txBody>
      </p:sp>
      <p:pic>
        <p:nvPicPr>
          <p:cNvPr id="7" name="Picture 6">
            <a:extLst>
              <a:ext uri="{FF2B5EF4-FFF2-40B4-BE49-F238E27FC236}">
                <a16:creationId xmlns:a16="http://schemas.microsoft.com/office/drawing/2014/main" id="{717EA1D7-5BE9-C9F9-00BC-1D3031468AA8}"/>
              </a:ext>
            </a:extLst>
          </p:cNvPr>
          <p:cNvPicPr>
            <a:picLocks noChangeAspect="1"/>
          </p:cNvPicPr>
          <p:nvPr/>
        </p:nvPicPr>
        <p:blipFill rotWithShape="1">
          <a:blip r:embed="rId3"/>
          <a:srcRect t="7429" r="23250" b="7429"/>
          <a:stretch/>
        </p:blipFill>
        <p:spPr>
          <a:xfrm>
            <a:off x="1931670" y="615554"/>
            <a:ext cx="7018020" cy="4135994"/>
          </a:xfrm>
          <a:prstGeom prst="rect">
            <a:avLst/>
          </a:prstGeom>
        </p:spPr>
      </p:pic>
    </p:spTree>
    <p:extLst>
      <p:ext uri="{BB962C8B-B14F-4D97-AF65-F5344CB8AC3E}">
        <p14:creationId xmlns:p14="http://schemas.microsoft.com/office/powerpoint/2010/main" val="3061378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
        <p:nvSpPr>
          <p:cNvPr id="2" name="TextBox 1">
            <a:extLst>
              <a:ext uri="{FF2B5EF4-FFF2-40B4-BE49-F238E27FC236}">
                <a16:creationId xmlns:a16="http://schemas.microsoft.com/office/drawing/2014/main" id="{4D2A5280-45CF-7ABC-EDDF-8B7483CD35E2}"/>
              </a:ext>
            </a:extLst>
          </p:cNvPr>
          <p:cNvSpPr txBox="1"/>
          <p:nvPr/>
        </p:nvSpPr>
        <p:spPr>
          <a:xfrm>
            <a:off x="812483" y="400883"/>
            <a:ext cx="2080440" cy="307777"/>
          </a:xfrm>
          <a:prstGeom prst="rect">
            <a:avLst/>
          </a:prstGeom>
          <a:noFill/>
        </p:spPr>
        <p:txBody>
          <a:bodyPr wrap="square" rtlCol="0">
            <a:spAutoFit/>
          </a:bodyPr>
          <a:lstStyle/>
          <a:p>
            <a:r>
              <a:rPr lang="en-US" b="1" dirty="0">
                <a:solidFill>
                  <a:schemeClr val="bg1"/>
                </a:solidFill>
                <a:latin typeface="Montserrat" panose="00000500000000000000" pitchFamily="2" charset="0"/>
              </a:rPr>
              <a:t>Output</a:t>
            </a:r>
          </a:p>
        </p:txBody>
      </p:sp>
      <p:pic>
        <p:nvPicPr>
          <p:cNvPr id="4" name="Picture 3">
            <a:extLst>
              <a:ext uri="{FF2B5EF4-FFF2-40B4-BE49-F238E27FC236}">
                <a16:creationId xmlns:a16="http://schemas.microsoft.com/office/drawing/2014/main" id="{D9D2BEC1-FCE3-456A-05B2-F17664DBDB95}"/>
              </a:ext>
            </a:extLst>
          </p:cNvPr>
          <p:cNvPicPr>
            <a:picLocks noChangeAspect="1"/>
          </p:cNvPicPr>
          <p:nvPr/>
        </p:nvPicPr>
        <p:blipFill>
          <a:blip r:embed="rId3"/>
          <a:stretch>
            <a:fillRect/>
          </a:stretch>
        </p:blipFill>
        <p:spPr>
          <a:xfrm>
            <a:off x="1516528" y="716877"/>
            <a:ext cx="7500471" cy="3984625"/>
          </a:xfrm>
          <a:prstGeom prst="rect">
            <a:avLst/>
          </a:prstGeom>
        </p:spPr>
      </p:pic>
    </p:spTree>
    <p:extLst>
      <p:ext uri="{BB962C8B-B14F-4D97-AF65-F5344CB8AC3E}">
        <p14:creationId xmlns:p14="http://schemas.microsoft.com/office/powerpoint/2010/main" val="3535897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oogle Shape;216;p44">
            <a:extLst>
              <a:ext uri="{FF2B5EF4-FFF2-40B4-BE49-F238E27FC236}">
                <a16:creationId xmlns:a16="http://schemas.microsoft.com/office/drawing/2014/main" id="{7EF9EC05-1E29-7C9E-9DA0-4425D8DB309F}"/>
              </a:ext>
            </a:extLst>
          </p:cNvPr>
          <p:cNvCxnSpPr/>
          <p:nvPr/>
        </p:nvCxnSpPr>
        <p:spPr>
          <a:xfrm>
            <a:off x="1026200" y="4450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
        <p:nvSpPr>
          <p:cNvPr id="5" name="Google Shape;214;p44">
            <a:extLst>
              <a:ext uri="{FF2B5EF4-FFF2-40B4-BE49-F238E27FC236}">
                <a16:creationId xmlns:a16="http://schemas.microsoft.com/office/drawing/2014/main" id="{B076B4D0-11F8-2A38-6D96-33FD26EEBB6D}"/>
              </a:ext>
            </a:extLst>
          </p:cNvPr>
          <p:cNvSpPr txBox="1">
            <a:spLocks noGrp="1"/>
          </p:cNvSpPr>
          <p:nvPr>
            <p:ph type="title"/>
          </p:nvPr>
        </p:nvSpPr>
        <p:spPr>
          <a:xfrm>
            <a:off x="938500" y="414021"/>
            <a:ext cx="4629300" cy="10261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PRODUCT MANAGEMENT</a:t>
            </a:r>
            <a:br>
              <a:rPr lang="en" dirty="0"/>
            </a:br>
            <a:r>
              <a:rPr lang="en-US" sz="1600" b="0" i="0" u="none" strike="noStrike" cap="none" dirty="0">
                <a:solidFill>
                  <a:schemeClr val="bg1"/>
                </a:solidFill>
                <a:effectLst/>
                <a:latin typeface="Montserrat ExtraBold" panose="00000900000000000000" pitchFamily="2" charset="0"/>
                <a:ea typeface="Arial"/>
                <a:cs typeface="Arial"/>
                <a:sym typeface="Arial"/>
              </a:rPr>
              <a:t>IT20051020</a:t>
            </a:r>
            <a:endParaRPr dirty="0">
              <a:solidFill>
                <a:schemeClr val="bg1"/>
              </a:solidFill>
              <a:latin typeface="Montserrat ExtraBold" panose="00000900000000000000" pitchFamily="2" charset="0"/>
            </a:endParaRPr>
          </a:p>
        </p:txBody>
      </p:sp>
      <p:sp>
        <p:nvSpPr>
          <p:cNvPr id="2" name="TextBox 1">
            <a:extLst>
              <a:ext uri="{FF2B5EF4-FFF2-40B4-BE49-F238E27FC236}">
                <a16:creationId xmlns:a16="http://schemas.microsoft.com/office/drawing/2014/main" id="{9D0356F5-8E99-04C7-A57D-FC4CA137D225}"/>
              </a:ext>
            </a:extLst>
          </p:cNvPr>
          <p:cNvSpPr txBox="1"/>
          <p:nvPr/>
        </p:nvSpPr>
        <p:spPr>
          <a:xfrm>
            <a:off x="938213" y="2263973"/>
            <a:ext cx="2080440" cy="307777"/>
          </a:xfrm>
          <a:prstGeom prst="rect">
            <a:avLst/>
          </a:prstGeom>
          <a:noFill/>
        </p:spPr>
        <p:txBody>
          <a:bodyPr wrap="square" rtlCol="0">
            <a:spAutoFit/>
          </a:bodyPr>
          <a:lstStyle/>
          <a:p>
            <a:r>
              <a:rPr lang="en-US" b="1" dirty="0">
                <a:solidFill>
                  <a:schemeClr val="bg1"/>
                </a:solidFill>
                <a:latin typeface="Montserrat" panose="00000500000000000000" pitchFamily="2" charset="0"/>
              </a:rPr>
              <a:t>ocelot.json</a:t>
            </a:r>
          </a:p>
        </p:txBody>
      </p:sp>
      <p:pic>
        <p:nvPicPr>
          <p:cNvPr id="7" name="Picture 6">
            <a:extLst>
              <a:ext uri="{FF2B5EF4-FFF2-40B4-BE49-F238E27FC236}">
                <a16:creationId xmlns:a16="http://schemas.microsoft.com/office/drawing/2014/main" id="{EBD0AC17-5EC4-68CD-7B55-B859D4315E7D}"/>
              </a:ext>
            </a:extLst>
          </p:cNvPr>
          <p:cNvPicPr>
            <a:picLocks noChangeAspect="1"/>
          </p:cNvPicPr>
          <p:nvPr/>
        </p:nvPicPr>
        <p:blipFill rotWithShape="1">
          <a:blip r:embed="rId4"/>
          <a:srcRect t="6223" r="58561" b="12222"/>
          <a:stretch/>
        </p:blipFill>
        <p:spPr>
          <a:xfrm>
            <a:off x="4416300" y="927098"/>
            <a:ext cx="3789200" cy="4194810"/>
          </a:xfrm>
          <a:prstGeom prst="rect">
            <a:avLst/>
          </a:prstGeom>
        </p:spPr>
      </p:pic>
    </p:spTree>
    <p:extLst>
      <p:ext uri="{BB962C8B-B14F-4D97-AF65-F5344CB8AC3E}">
        <p14:creationId xmlns:p14="http://schemas.microsoft.com/office/powerpoint/2010/main" val="1453007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
        <p:nvSpPr>
          <p:cNvPr id="8" name="TextBox 7">
            <a:extLst>
              <a:ext uri="{FF2B5EF4-FFF2-40B4-BE49-F238E27FC236}">
                <a16:creationId xmlns:a16="http://schemas.microsoft.com/office/drawing/2014/main" id="{73BF2C9B-31AF-236B-56C9-0A280F7C5398}"/>
              </a:ext>
            </a:extLst>
          </p:cNvPr>
          <p:cNvSpPr txBox="1"/>
          <p:nvPr/>
        </p:nvSpPr>
        <p:spPr>
          <a:xfrm>
            <a:off x="698183" y="395803"/>
            <a:ext cx="2080440" cy="307777"/>
          </a:xfrm>
          <a:prstGeom prst="rect">
            <a:avLst/>
          </a:prstGeom>
          <a:noFill/>
        </p:spPr>
        <p:txBody>
          <a:bodyPr wrap="square" rtlCol="0">
            <a:spAutoFit/>
          </a:bodyPr>
          <a:lstStyle/>
          <a:p>
            <a:r>
              <a:rPr lang="en-US" b="1" dirty="0">
                <a:solidFill>
                  <a:schemeClr val="bg1"/>
                </a:solidFill>
                <a:latin typeface="Montserrat" panose="00000500000000000000" pitchFamily="2" charset="0"/>
              </a:rPr>
              <a:t>launchSettings.json</a:t>
            </a:r>
          </a:p>
        </p:txBody>
      </p:sp>
      <p:pic>
        <p:nvPicPr>
          <p:cNvPr id="3" name="Picture 2">
            <a:extLst>
              <a:ext uri="{FF2B5EF4-FFF2-40B4-BE49-F238E27FC236}">
                <a16:creationId xmlns:a16="http://schemas.microsoft.com/office/drawing/2014/main" id="{2EAABD44-7119-A0AF-FCDE-84C54ECCC696}"/>
              </a:ext>
            </a:extLst>
          </p:cNvPr>
          <p:cNvPicPr>
            <a:picLocks noChangeAspect="1"/>
          </p:cNvPicPr>
          <p:nvPr/>
        </p:nvPicPr>
        <p:blipFill rotWithShape="1">
          <a:blip r:embed="rId3"/>
          <a:srcRect t="7778" r="23194" b="6158"/>
          <a:stretch/>
        </p:blipFill>
        <p:spPr>
          <a:xfrm>
            <a:off x="1955800" y="703580"/>
            <a:ext cx="7023100" cy="4180802"/>
          </a:xfrm>
          <a:prstGeom prst="rect">
            <a:avLst/>
          </a:prstGeom>
        </p:spPr>
      </p:pic>
    </p:spTree>
    <p:extLst>
      <p:ext uri="{BB962C8B-B14F-4D97-AF65-F5344CB8AC3E}">
        <p14:creationId xmlns:p14="http://schemas.microsoft.com/office/powerpoint/2010/main" val="3114509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03C92DD7-E32A-8012-B361-C267BD2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
        <p:nvSpPr>
          <p:cNvPr id="2" name="TextBox 1">
            <a:extLst>
              <a:ext uri="{FF2B5EF4-FFF2-40B4-BE49-F238E27FC236}">
                <a16:creationId xmlns:a16="http://schemas.microsoft.com/office/drawing/2014/main" id="{B1E96AEA-AE62-8880-E0F0-B562CD7D03F5}"/>
              </a:ext>
            </a:extLst>
          </p:cNvPr>
          <p:cNvSpPr txBox="1"/>
          <p:nvPr/>
        </p:nvSpPr>
        <p:spPr>
          <a:xfrm>
            <a:off x="812483" y="400883"/>
            <a:ext cx="2080440" cy="307777"/>
          </a:xfrm>
          <a:prstGeom prst="rect">
            <a:avLst/>
          </a:prstGeom>
          <a:noFill/>
        </p:spPr>
        <p:txBody>
          <a:bodyPr wrap="square" rtlCol="0">
            <a:spAutoFit/>
          </a:bodyPr>
          <a:lstStyle/>
          <a:p>
            <a:r>
              <a:rPr lang="en-US" b="1" dirty="0">
                <a:solidFill>
                  <a:schemeClr val="bg1"/>
                </a:solidFill>
                <a:latin typeface="Montserrat" panose="00000500000000000000" pitchFamily="2" charset="0"/>
              </a:rPr>
              <a:t>Output</a:t>
            </a:r>
          </a:p>
        </p:txBody>
      </p:sp>
      <p:pic>
        <p:nvPicPr>
          <p:cNvPr id="4" name="Picture 3">
            <a:extLst>
              <a:ext uri="{FF2B5EF4-FFF2-40B4-BE49-F238E27FC236}">
                <a16:creationId xmlns:a16="http://schemas.microsoft.com/office/drawing/2014/main" id="{E3E966BD-6537-FB82-C524-15C76D105B08}"/>
              </a:ext>
            </a:extLst>
          </p:cNvPr>
          <p:cNvPicPr>
            <a:picLocks noChangeAspect="1"/>
          </p:cNvPicPr>
          <p:nvPr/>
        </p:nvPicPr>
        <p:blipFill>
          <a:blip r:embed="rId3"/>
          <a:stretch>
            <a:fillRect/>
          </a:stretch>
        </p:blipFill>
        <p:spPr>
          <a:xfrm>
            <a:off x="1497852" y="708660"/>
            <a:ext cx="7404847" cy="3933825"/>
          </a:xfrm>
          <a:prstGeom prst="rect">
            <a:avLst/>
          </a:prstGeom>
        </p:spPr>
      </p:pic>
    </p:spTree>
    <p:extLst>
      <p:ext uri="{BB962C8B-B14F-4D97-AF65-F5344CB8AC3E}">
        <p14:creationId xmlns:p14="http://schemas.microsoft.com/office/powerpoint/2010/main" val="51029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295DF-D802-D5DF-9C09-815F56076D79}"/>
              </a:ext>
            </a:extLst>
          </p:cNvPr>
          <p:cNvSpPr>
            <a:spLocks noGrp="1"/>
          </p:cNvSpPr>
          <p:nvPr>
            <p:ph type="title"/>
          </p:nvPr>
        </p:nvSpPr>
        <p:spPr>
          <a:xfrm>
            <a:off x="2220900" y="1888815"/>
            <a:ext cx="4702200" cy="941400"/>
          </a:xfrm>
        </p:spPr>
        <p:txBody>
          <a:bodyPr/>
          <a:lstStyle/>
          <a:p>
            <a:pPr algn="ctr"/>
            <a:r>
              <a:rPr lang="en-US" dirty="0"/>
              <a:t>THANK YOU !</a:t>
            </a:r>
          </a:p>
        </p:txBody>
      </p:sp>
      <p:pic>
        <p:nvPicPr>
          <p:cNvPr id="3" name="Picture 2" descr="A picture containing text&#10;&#10;Description automatically generated">
            <a:extLst>
              <a:ext uri="{FF2B5EF4-FFF2-40B4-BE49-F238E27FC236}">
                <a16:creationId xmlns:a16="http://schemas.microsoft.com/office/drawing/2014/main" id="{5BF8E5F4-74E3-38B1-C224-D3A6DB395D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Tree>
    <p:extLst>
      <p:ext uri="{BB962C8B-B14F-4D97-AF65-F5344CB8AC3E}">
        <p14:creationId xmlns:p14="http://schemas.microsoft.com/office/powerpoint/2010/main" val="3739140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14021"/>
            <a:ext cx="4629300" cy="6832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MICROSERVICE ? </a:t>
            </a:r>
            <a:br>
              <a:rPr lang="en" dirty="0"/>
            </a:br>
            <a:br>
              <a:rPr lang="en" dirty="0"/>
            </a:br>
            <a:endParaRPr dirty="0">
              <a:solidFill>
                <a:schemeClr val="bg1"/>
              </a:solidFill>
              <a:latin typeface="Montserrat ExtraBold" panose="00000900000000000000" pitchFamily="2" charset="0"/>
            </a:endParaRPr>
          </a:p>
        </p:txBody>
      </p:sp>
      <p:sp>
        <p:nvSpPr>
          <p:cNvPr id="215" name="Google Shape;215;p44"/>
          <p:cNvSpPr txBox="1">
            <a:spLocks noGrp="1"/>
          </p:cNvSpPr>
          <p:nvPr>
            <p:ph type="body" idx="1"/>
          </p:nvPr>
        </p:nvSpPr>
        <p:spPr>
          <a:xfrm>
            <a:off x="938500" y="1419900"/>
            <a:ext cx="5668040" cy="1864721"/>
          </a:xfrm>
          <a:prstGeom prst="rect">
            <a:avLst/>
          </a:prstGeom>
        </p:spPr>
        <p:txBody>
          <a:bodyPr spcFirstLastPara="1" wrap="square" lIns="91425" tIns="91425" rIns="91425" bIns="91425" anchor="t" anchorCtr="0">
            <a:noAutofit/>
          </a:bodyPr>
          <a:lstStyle/>
          <a:p>
            <a:pPr marL="285750" indent="-285750" algn="just">
              <a:lnSpc>
                <a:spcPct val="150000"/>
              </a:lnSpc>
            </a:pPr>
            <a:r>
              <a:rPr lang="en-US" sz="1600" dirty="0"/>
              <a:t>A microservice architecture is a software architectural style in which an application is constructed as a collection of loosely connected, independently deployable services that communicate with one another via APIs.</a:t>
            </a:r>
          </a:p>
          <a:p>
            <a:pPr marL="0" indent="0" algn="just">
              <a:lnSpc>
                <a:spcPct val="150000"/>
              </a:lnSpc>
              <a:buNone/>
            </a:pPr>
            <a:endParaRPr lang="en-US"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descr="A picture containing text&#10;&#10;Description automatically generated">
            <a:extLst>
              <a:ext uri="{FF2B5EF4-FFF2-40B4-BE49-F238E27FC236}">
                <a16:creationId xmlns:a16="http://schemas.microsoft.com/office/drawing/2014/main" id="{4048FEB9-0E87-A619-4FD3-4817D6579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Tree>
    <p:extLst>
      <p:ext uri="{BB962C8B-B14F-4D97-AF65-F5344CB8AC3E}">
        <p14:creationId xmlns:p14="http://schemas.microsoft.com/office/powerpoint/2010/main" val="1639391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14021"/>
            <a:ext cx="4629300" cy="10261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MICROSERVICE </a:t>
            </a:r>
            <a:br>
              <a:rPr lang="en" dirty="0"/>
            </a:br>
            <a:r>
              <a:rPr lang="en" dirty="0"/>
              <a:t>CUSTOMER MANAGEMENT</a:t>
            </a:r>
            <a:br>
              <a:rPr lang="en" dirty="0"/>
            </a:br>
            <a:r>
              <a:rPr lang="en-US" sz="1600" b="0" i="0" u="none" strike="noStrike" cap="none" dirty="0">
                <a:solidFill>
                  <a:schemeClr val="bg1"/>
                </a:solidFill>
                <a:effectLst/>
                <a:latin typeface="Montserrat ExtraBold" panose="00000900000000000000" pitchFamily="2" charset="0"/>
                <a:ea typeface="Arial"/>
                <a:cs typeface="Arial"/>
                <a:sym typeface="Arial"/>
              </a:rPr>
              <a:t>IT20029968</a:t>
            </a:r>
            <a:endParaRPr dirty="0">
              <a:solidFill>
                <a:schemeClr val="bg1"/>
              </a:solidFill>
              <a:latin typeface="Montserrat ExtraBold" panose="00000900000000000000" pitchFamily="2" charset="0"/>
            </a:endParaRPr>
          </a:p>
        </p:txBody>
      </p:sp>
      <p:sp>
        <p:nvSpPr>
          <p:cNvPr id="215" name="Google Shape;215;p44"/>
          <p:cNvSpPr txBox="1">
            <a:spLocks noGrp="1"/>
          </p:cNvSpPr>
          <p:nvPr>
            <p:ph type="body" idx="1"/>
          </p:nvPr>
        </p:nvSpPr>
        <p:spPr>
          <a:xfrm>
            <a:off x="938500" y="1780578"/>
            <a:ext cx="4946400" cy="2760900"/>
          </a:xfrm>
          <a:prstGeom prst="rect">
            <a:avLst/>
          </a:prstGeom>
        </p:spPr>
        <p:txBody>
          <a:bodyPr spcFirstLastPara="1" wrap="square" lIns="91425" tIns="91425" rIns="91425" bIns="91425" anchor="t" anchorCtr="0">
            <a:noAutofit/>
          </a:bodyPr>
          <a:lstStyle/>
          <a:p>
            <a:pPr marL="285750" indent="-285750" algn="just">
              <a:lnSpc>
                <a:spcPct val="150000"/>
              </a:lnSpc>
            </a:pPr>
            <a:r>
              <a:rPr lang="en-US" dirty="0"/>
              <a:t>Customer management microservice is a component which is responsible for manage customer data such as name, address, phone by creating new records, Reading existing  records, Updating existing records and Deleting them.</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descr="A picture containing text&#10;&#10;Description automatically generated">
            <a:extLst>
              <a:ext uri="{FF2B5EF4-FFF2-40B4-BE49-F238E27FC236}">
                <a16:creationId xmlns:a16="http://schemas.microsoft.com/office/drawing/2014/main" id="{4048FEB9-0E87-A619-4FD3-4817D6579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14021"/>
            <a:ext cx="4629300" cy="10261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MICROSERVICE </a:t>
            </a:r>
            <a:br>
              <a:rPr lang="en" dirty="0"/>
            </a:br>
            <a:r>
              <a:rPr lang="en" dirty="0"/>
              <a:t>INVENTORY MANAGEMENT</a:t>
            </a:r>
            <a:br>
              <a:rPr lang="en" dirty="0"/>
            </a:br>
            <a:r>
              <a:rPr lang="en-US" sz="1600" b="0" i="0" u="none" strike="noStrike" cap="none" dirty="0">
                <a:solidFill>
                  <a:schemeClr val="bg1"/>
                </a:solidFill>
                <a:effectLst/>
                <a:latin typeface="Montserrat ExtraBold" panose="00000900000000000000" pitchFamily="2" charset="0"/>
                <a:ea typeface="Arial"/>
                <a:cs typeface="Arial"/>
                <a:sym typeface="Arial"/>
              </a:rPr>
              <a:t>IT19192024</a:t>
            </a:r>
            <a:endParaRPr dirty="0">
              <a:solidFill>
                <a:schemeClr val="bg1"/>
              </a:solidFill>
              <a:latin typeface="Montserrat ExtraBold" panose="00000900000000000000" pitchFamily="2"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descr="A picture containing text&#10;&#10;Description automatically generated">
            <a:extLst>
              <a:ext uri="{FF2B5EF4-FFF2-40B4-BE49-F238E27FC236}">
                <a16:creationId xmlns:a16="http://schemas.microsoft.com/office/drawing/2014/main" id="{7EDB259F-C635-3B59-2FFD-2CFF681BF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
        <p:nvSpPr>
          <p:cNvPr id="6" name="Google Shape;215;p44">
            <a:extLst>
              <a:ext uri="{FF2B5EF4-FFF2-40B4-BE49-F238E27FC236}">
                <a16:creationId xmlns:a16="http://schemas.microsoft.com/office/drawing/2014/main" id="{F681E39D-2880-DE40-F5F1-17355EA229EE}"/>
              </a:ext>
            </a:extLst>
          </p:cNvPr>
          <p:cNvSpPr txBox="1">
            <a:spLocks/>
          </p:cNvSpPr>
          <p:nvPr/>
        </p:nvSpPr>
        <p:spPr>
          <a:xfrm>
            <a:off x="938500" y="1730394"/>
            <a:ext cx="4946400" cy="276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285750" indent="-285750" algn="just">
              <a:lnSpc>
                <a:spcPct val="150000"/>
              </a:lnSpc>
            </a:pPr>
            <a:r>
              <a:rPr lang="en-US" dirty="0"/>
              <a:t>Inventory management microservice is a component which is responsible for manage inventory data by creating new records, Reading existing  records, Updating existing records and Deleting them.</a:t>
            </a:r>
          </a:p>
        </p:txBody>
      </p:sp>
    </p:spTree>
    <p:extLst>
      <p:ext uri="{BB962C8B-B14F-4D97-AF65-F5344CB8AC3E}">
        <p14:creationId xmlns:p14="http://schemas.microsoft.com/office/powerpoint/2010/main" val="4105397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14022"/>
            <a:ext cx="4629300" cy="10261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MICROSERVICE </a:t>
            </a:r>
            <a:br>
              <a:rPr lang="en" dirty="0"/>
            </a:br>
            <a:r>
              <a:rPr lang="en" dirty="0"/>
              <a:t>ORDER MANAGEMENT</a:t>
            </a:r>
            <a:br>
              <a:rPr lang="en" dirty="0"/>
            </a:br>
            <a:r>
              <a:rPr lang="en-US" sz="1600" b="0" i="0" u="none" strike="noStrike" cap="none" dirty="0">
                <a:solidFill>
                  <a:schemeClr val="bg1"/>
                </a:solidFill>
                <a:effectLst/>
                <a:latin typeface="Montserrat ExtraBold" panose="00000900000000000000" pitchFamily="2" charset="0"/>
                <a:ea typeface="Arial"/>
                <a:cs typeface="Arial"/>
                <a:sym typeface="Arial"/>
              </a:rPr>
              <a:t>IT20147846</a:t>
            </a:r>
            <a:endParaRPr dirty="0">
              <a:solidFill>
                <a:schemeClr val="bg1"/>
              </a:solidFill>
              <a:latin typeface="Montserrat ExtraBold" panose="00000900000000000000" pitchFamily="2"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descr="A picture containing text&#10;&#10;Description automatically generated">
            <a:extLst>
              <a:ext uri="{FF2B5EF4-FFF2-40B4-BE49-F238E27FC236}">
                <a16:creationId xmlns:a16="http://schemas.microsoft.com/office/drawing/2014/main" id="{EE792F5A-A119-10E4-6CF1-4E67AC531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1502"/>
            <a:ext cx="2080440" cy="441998"/>
          </a:xfrm>
          <a:prstGeom prst="rect">
            <a:avLst/>
          </a:prstGeom>
        </p:spPr>
      </p:pic>
      <p:sp>
        <p:nvSpPr>
          <p:cNvPr id="6" name="Google Shape;215;p44">
            <a:extLst>
              <a:ext uri="{FF2B5EF4-FFF2-40B4-BE49-F238E27FC236}">
                <a16:creationId xmlns:a16="http://schemas.microsoft.com/office/drawing/2014/main" id="{D8733F3A-4A78-D545-419A-51802DE4AF30}"/>
              </a:ext>
            </a:extLst>
          </p:cNvPr>
          <p:cNvSpPr txBox="1">
            <a:spLocks noGrp="1"/>
          </p:cNvSpPr>
          <p:nvPr>
            <p:ph type="body" idx="1"/>
          </p:nvPr>
        </p:nvSpPr>
        <p:spPr>
          <a:xfrm>
            <a:off x="938500" y="1780578"/>
            <a:ext cx="4946400" cy="2760900"/>
          </a:xfrm>
          <a:prstGeom prst="rect">
            <a:avLst/>
          </a:prstGeom>
        </p:spPr>
        <p:txBody>
          <a:bodyPr spcFirstLastPara="1" wrap="square" lIns="91425" tIns="91425" rIns="91425" bIns="91425" anchor="t" anchorCtr="0">
            <a:noAutofit/>
          </a:bodyPr>
          <a:lstStyle/>
          <a:p>
            <a:pPr marL="285750" indent="-285750" algn="just">
              <a:lnSpc>
                <a:spcPct val="150000"/>
              </a:lnSpc>
            </a:pPr>
            <a:r>
              <a:rPr lang="en-US" dirty="0"/>
              <a:t>Order management microservice is a component which is responsible for manage order data by creating new records, Reading existing  records, Updating existing records and Deleting them.</a:t>
            </a:r>
            <a:endParaRPr dirty="0"/>
          </a:p>
        </p:txBody>
      </p:sp>
    </p:spTree>
    <p:extLst>
      <p:ext uri="{BB962C8B-B14F-4D97-AF65-F5344CB8AC3E}">
        <p14:creationId xmlns:p14="http://schemas.microsoft.com/office/powerpoint/2010/main" val="1608567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376</TotalTime>
  <Words>858</Words>
  <Application>Microsoft Office PowerPoint</Application>
  <PresentationFormat>On-screen Show (16:9)</PresentationFormat>
  <Paragraphs>123</Paragraphs>
  <Slides>57</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Montserrat</vt:lpstr>
      <vt:lpstr>Wingdings</vt:lpstr>
      <vt:lpstr>Montserrat ExtraBold</vt:lpstr>
      <vt:lpstr>Arial</vt:lpstr>
      <vt:lpstr>Montserrat ExtraLight</vt:lpstr>
      <vt:lpstr>Futuristic Background by Slidesgo</vt:lpstr>
      <vt:lpstr>MTIT ASSIGNMENT 03</vt:lpstr>
      <vt:lpstr>OVERVIEW</vt:lpstr>
      <vt:lpstr>INDIVIDUAL CONTRIBUTION</vt:lpstr>
      <vt:lpstr>INTRODUCTION</vt:lpstr>
      <vt:lpstr>DEFINITION AND ELABORATION ON THE   MICROSERVICES </vt:lpstr>
      <vt:lpstr>WHAT IS MICROSERVICE ?   </vt:lpstr>
      <vt:lpstr>MICROSERVICE  CUSTOMER MANAGEMENT IT20029968</vt:lpstr>
      <vt:lpstr>MICROSERVICE  INVENTORY MANAGEMENT IT19192024</vt:lpstr>
      <vt:lpstr>MICROSERVICE  ORDER MANAGEMENT IT20147846</vt:lpstr>
      <vt:lpstr>MICROSERVICE  PRODUCT MANAGEMENT IT20051020</vt:lpstr>
      <vt:lpstr>WHAT IS API GATEWAY ?</vt:lpstr>
      <vt:lpstr>USAGE OF OCELOT API GATEWAY</vt:lpstr>
      <vt:lpstr>PowerPoint Presentation</vt:lpstr>
      <vt:lpstr>PowerPoint Presentation</vt:lpstr>
      <vt:lpstr>AVOID HAVING MULTIPLE PORTS WITH THE GATEWAY THAT IMPLEMENTED</vt:lpstr>
      <vt:lpstr>PowerPoint Presentation</vt:lpstr>
      <vt:lpstr>SCREEN CAPTURES OF INDIVIDUAL COMPONENTS</vt:lpstr>
      <vt:lpstr>FOLDER STRUCTURE</vt:lpstr>
      <vt:lpstr>CUSTOMER MANAGEMENT IT20029968</vt:lpstr>
      <vt:lpstr>INVENTORY MANAGEMENT IT19192024</vt:lpstr>
      <vt:lpstr>ORDER MANAGEMENT IT20147846</vt:lpstr>
      <vt:lpstr>PRODUCT MANAGEMENT IT20051020</vt:lpstr>
      <vt:lpstr>SWAGGER URL OUTCOMES</vt:lpstr>
      <vt:lpstr>CUSTOMER MANAGEMENT IT20029968  </vt:lpstr>
      <vt:lpstr>GET METHOD</vt:lpstr>
      <vt:lpstr>POST METHOD</vt:lpstr>
      <vt:lpstr>PUT METHOD</vt:lpstr>
      <vt:lpstr>DELETE METHOD</vt:lpstr>
      <vt:lpstr>PowerPoint Presentation</vt:lpstr>
      <vt:lpstr>GET METHOD</vt:lpstr>
      <vt:lpstr>POST METHOD</vt:lpstr>
      <vt:lpstr>PUT METHOD</vt:lpstr>
      <vt:lpstr>DELETE METHOD</vt:lpstr>
      <vt:lpstr>PowerPoint Presentation</vt:lpstr>
      <vt:lpstr>GET METHOD</vt:lpstr>
      <vt:lpstr>POST METHOD</vt:lpstr>
      <vt:lpstr>PUT METHOD</vt:lpstr>
      <vt:lpstr>DELETE METHOD</vt:lpstr>
      <vt:lpstr>PowerPoint Presentation</vt:lpstr>
      <vt:lpstr>GET METHOD</vt:lpstr>
      <vt:lpstr>POST METHOD</vt:lpstr>
      <vt:lpstr>PUT METHOD</vt:lpstr>
      <vt:lpstr>DELETE METHOD</vt:lpstr>
      <vt:lpstr>UPSTREAM AND DOWNSTREAM </vt:lpstr>
      <vt:lpstr>CUSTOMER MANAGEMENT IT20029968</vt:lpstr>
      <vt:lpstr>PowerPoint Presentation</vt:lpstr>
      <vt:lpstr>PowerPoint Presentation</vt:lpstr>
      <vt:lpstr>INVENTORY MANAGEMENT IT19192024</vt:lpstr>
      <vt:lpstr>PowerPoint Presentation</vt:lpstr>
      <vt:lpstr>PowerPoint Presentation</vt:lpstr>
      <vt:lpstr>ORDER MANAGEMENT IT20147846</vt:lpstr>
      <vt:lpstr>PowerPoint Presentation</vt:lpstr>
      <vt:lpstr>PowerPoint Presentation</vt:lpstr>
      <vt:lpstr>PRODUCT MANAGEMENT IT20051020</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MTIT ASSIGNMENT 03</dc:title>
  <cp:lastModifiedBy>Sanduni Uththara Thennakoon</cp:lastModifiedBy>
  <cp:revision>29</cp:revision>
  <dcterms:modified xsi:type="dcterms:W3CDTF">2023-04-22T09:05:17Z</dcterms:modified>
</cp:coreProperties>
</file>